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301" r:id="rId3"/>
    <p:sldId id="322" r:id="rId4"/>
    <p:sldId id="321" r:id="rId5"/>
    <p:sldId id="312" r:id="rId6"/>
    <p:sldId id="257" r:id="rId7"/>
    <p:sldId id="339" r:id="rId8"/>
    <p:sldId id="344" r:id="rId9"/>
    <p:sldId id="349" r:id="rId10"/>
    <p:sldId id="350" r:id="rId11"/>
    <p:sldId id="345" r:id="rId12"/>
    <p:sldId id="341" r:id="rId13"/>
    <p:sldId id="340" r:id="rId14"/>
    <p:sldId id="351" r:id="rId15"/>
    <p:sldId id="342" r:id="rId16"/>
    <p:sldId id="343" r:id="rId17"/>
    <p:sldId id="352" r:id="rId18"/>
    <p:sldId id="353" r:id="rId19"/>
    <p:sldId id="354" r:id="rId20"/>
    <p:sldId id="324" r:id="rId21"/>
    <p:sldId id="305" r:id="rId22"/>
    <p:sldId id="33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婉盈 蔡" initials="婉蔡" lastIdx="1" clrIdx="0">
    <p:extLst>
      <p:ext uri="{19B8F6BF-5375-455C-9EA6-DF929625EA0E}">
        <p15:presenceInfo xmlns:p15="http://schemas.microsoft.com/office/powerpoint/2012/main" userId="324fbf160b511f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322" autoAdjust="0"/>
  </p:normalViewPr>
  <p:slideViewPr>
    <p:cSldViewPr snapToGrid="0">
      <p:cViewPr varScale="1">
        <p:scale>
          <a:sx n="61" d="100"/>
          <a:sy n="61" d="100"/>
        </p:scale>
        <p:origin x="88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02T13:54:39.593" idx="1">
    <p:pos x="7325" y="1215"/>
    <p:text/>
    <p:extLst>
      <p:ext uri="{C676402C-5697-4E1C-873F-D02D1690AC5C}">
        <p15:threadingInfo xmlns:p15="http://schemas.microsoft.com/office/powerpoint/2012/main" timeZoneBias="-48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custT="1"/>
      <dgm:spPr/>
      <dgm:t>
        <a:bodyPr rtlCol="0"/>
        <a:lstStyle/>
        <a:p>
          <a:pPr>
            <a:lnSpc>
              <a:spcPct val="100000"/>
            </a:lnSpc>
            <a:defRPr cap="all"/>
          </a:pPr>
          <a:r>
            <a:rPr lang="zh-TW" altLang="zh-TW" sz="2400" dirty="0">
              <a:latin typeface="微軟正黑體" panose="020B0604030504040204" pitchFamily="34" charset="-120"/>
              <a:ea typeface="微軟正黑體" panose="020B0604030504040204" pitchFamily="34" charset="-120"/>
            </a:rPr>
            <a:t>常見</a:t>
          </a:r>
          <a:r>
            <a:rPr lang="zh-TW" altLang="en-US" sz="2400" dirty="0">
              <a:latin typeface="微軟正黑體" panose="020B0604030504040204" pitchFamily="34" charset="-120"/>
              <a:ea typeface="微軟正黑體" panose="020B0604030504040204" pitchFamily="34" charset="-120"/>
            </a:rPr>
            <a:t>下肢水腫的成因</a:t>
          </a:r>
          <a:r>
            <a:rPr lang="zh-TW" altLang="zh-TW" sz="2400" dirty="0">
              <a:latin typeface="微軟正黑體" panose="020B0604030504040204" pitchFamily="34" charset="-120"/>
              <a:ea typeface="微軟正黑體" panose="020B0604030504040204" pitchFamily="34" charset="-120"/>
            </a:rPr>
            <a:t>及相關疾病</a:t>
          </a:r>
        </a:p>
        <a:p>
          <a:pPr>
            <a:lnSpc>
              <a:spcPct val="100000"/>
            </a:lnSpc>
            <a:defRPr cap="all"/>
          </a:pPr>
          <a:r>
            <a:rPr lang="zh-tw" sz="2400" dirty="0">
              <a:latin typeface="微軟正黑體" panose="020B0604030504040204" pitchFamily="34" charset="-120"/>
              <a:ea typeface="微軟正黑體" panose="020B0604030504040204" pitchFamily="34" charset="-120"/>
            </a:rPr>
            <a:t> </a:t>
          </a:r>
        </a:p>
      </dgm:t>
    </dgm:pt>
    <dgm:pt modelId="{CAD7EF86-FB23-41F6-BF42-040B36DEFDB1}" type="parTrans" cxnId="{C7AD8469-3C68-4AF9-AB82-79B0043AA120}">
      <dgm:prSet/>
      <dgm:spPr/>
      <dgm:t>
        <a:bodyPr rtlCol="0"/>
        <a:lstStyle/>
        <a:p>
          <a:pPr rtl="0"/>
          <a:endParaRPr lang="en-US">
            <a:latin typeface="Microsoft JhengHei UI" panose="020B0604030504040204" pitchFamily="34" charset="-120"/>
            <a:ea typeface="Microsoft JhengHei UI" panose="020B0604030504040204" pitchFamily="34" charset="-120"/>
          </a:endParaRPr>
        </a:p>
      </dgm:t>
    </dgm:pt>
    <dgm:pt modelId="{5B62599A-5C9B-48E7-896E-EA782AC60C8B}" type="sibTrans" cxnId="{C7AD8469-3C68-4AF9-AB82-79B0043AA120}">
      <dgm:prSet/>
      <dgm:spPr/>
      <dgm:t>
        <a:bodyPr rtlCol="0"/>
        <a:lstStyle/>
        <a:p>
          <a:pPr rtl="0"/>
          <a:endParaRPr lang="en-US">
            <a:latin typeface="Microsoft JhengHei UI" panose="020B0604030504040204" pitchFamily="34" charset="-120"/>
            <a:ea typeface="Microsoft JhengHei UI" panose="020B0604030504040204" pitchFamily="34" charset="-120"/>
          </a:endParaRPr>
        </a:p>
      </dgm:t>
    </dgm:pt>
    <dgm:pt modelId="{49225C73-1633-42F1-AB3B-7CB183E5F8B8}">
      <dgm:prSet custT="1"/>
      <dgm:spPr/>
      <dgm:t>
        <a:bodyPr rtlCol="0"/>
        <a:lstStyle/>
        <a:p>
          <a:pPr>
            <a:lnSpc>
              <a:spcPct val="100000"/>
            </a:lnSpc>
            <a:defRPr cap="all"/>
          </a:pPr>
          <a:r>
            <a:rPr lang="zh-TW" altLang="en-US" sz="2400" dirty="0">
              <a:latin typeface="微軟正黑體" panose="020B0604030504040204" pitchFamily="34" charset="-120"/>
              <a:ea typeface="微軟正黑體" panose="020B0604030504040204" pitchFamily="34" charset="-120"/>
            </a:rPr>
            <a:t>日常如何保健</a:t>
          </a:r>
        </a:p>
        <a:p>
          <a:pPr>
            <a:lnSpc>
              <a:spcPct val="100000"/>
            </a:lnSpc>
            <a:defRPr cap="all"/>
          </a:pPr>
          <a:endParaRPr lang="zh-tw" sz="2400" dirty="0">
            <a:latin typeface="微軟正黑體" panose="020B0604030504040204" pitchFamily="34" charset="-120"/>
            <a:ea typeface="微軟正黑體" panose="020B0604030504040204" pitchFamily="34" charset="-120"/>
          </a:endParaRPr>
        </a:p>
      </dgm:t>
    </dgm:pt>
    <dgm:pt modelId="{1A0E2090-1D4F-438A-8766-B6030CE01ADD}" type="parTrans" cxnId="{A9154303-8225-4248-91DC-1B0156A35F07}">
      <dgm:prSet/>
      <dgm:spPr/>
      <dgm:t>
        <a:bodyPr rtlCol="0"/>
        <a:lstStyle/>
        <a:p>
          <a:pPr rtl="0"/>
          <a:endParaRPr lang="en-US">
            <a:latin typeface="Microsoft JhengHei UI" panose="020B0604030504040204" pitchFamily="34" charset="-120"/>
            <a:ea typeface="Microsoft JhengHei UI" panose="020B0604030504040204" pitchFamily="34" charset="-120"/>
          </a:endParaRPr>
        </a:p>
      </dgm:t>
    </dgm:pt>
    <dgm:pt modelId="{9646853A-8964-4519-A5B1-0B7D18B2983D}" type="sibTrans" cxnId="{A9154303-8225-4248-91DC-1B0156A35F07}">
      <dgm:prSet/>
      <dgm:spPr/>
      <dgm:t>
        <a:bodyPr rtlCol="0"/>
        <a:lstStyle/>
        <a:p>
          <a:pPr rtl="0"/>
          <a:endParaRPr lang="en-US">
            <a:latin typeface="Microsoft JhengHei UI" panose="020B0604030504040204" pitchFamily="34" charset="-120"/>
            <a:ea typeface="Microsoft JhengHei UI" panose="020B0604030504040204" pitchFamily="34" charset="-120"/>
          </a:endParaRPr>
        </a:p>
      </dgm:t>
    </dgm:pt>
    <dgm:pt modelId="{1C383F32-22E8-4F62-A3E0-BDC3D5F48992}">
      <dgm:prSet custT="1"/>
      <dgm:spPr/>
      <dgm:t>
        <a:bodyPr rtlCol="0"/>
        <a:lstStyle/>
        <a:p>
          <a:pPr>
            <a:lnSpc>
              <a:spcPct val="100000"/>
            </a:lnSpc>
            <a:defRPr cap="all"/>
          </a:pPr>
          <a:r>
            <a:rPr lang="zh-TW" altLang="en-US" sz="2400" dirty="0">
              <a:latin typeface="微軟正黑體" panose="020B0604030504040204" pitchFamily="34" charset="-120"/>
              <a:ea typeface="微軟正黑體" panose="020B0604030504040204" pitchFamily="34" charset="-120"/>
            </a:rPr>
            <a:t>簡單改善下肢水腫的運動</a:t>
          </a:r>
          <a:endParaRPr lang="en-US" altLang="zh-TW" sz="2400" dirty="0">
            <a:latin typeface="微軟正黑體" panose="020B0604030504040204" pitchFamily="34" charset="-120"/>
            <a:ea typeface="微軟正黑體" panose="020B0604030504040204" pitchFamily="34" charset="-120"/>
          </a:endParaRPr>
        </a:p>
      </dgm:t>
    </dgm:pt>
    <dgm:pt modelId="{A7920A2F-3244-4159-AF04-6A1D38B7B317}" type="parTrans" cxnId="{C4CCE57E-E871-46D6-BAD5-880252C95D22}">
      <dgm:prSet/>
      <dgm:spPr/>
      <dgm:t>
        <a:bodyPr rtlCol="0"/>
        <a:lstStyle/>
        <a:p>
          <a:pPr rtl="0"/>
          <a:endParaRPr lang="en-US">
            <a:latin typeface="Microsoft JhengHei UI" panose="020B0604030504040204" pitchFamily="34" charset="-120"/>
            <a:ea typeface="Microsoft JhengHei UI" panose="020B0604030504040204" pitchFamily="34" charset="-120"/>
          </a:endParaRPr>
        </a:p>
      </dgm:t>
    </dgm:pt>
    <dgm:pt modelId="{8500F72A-2C6D-4FDF-9C1D-CA691380EB0B}" type="sibTrans" cxnId="{C4CCE57E-E871-46D6-BAD5-880252C95D22}">
      <dgm:prSet/>
      <dgm:spPr/>
      <dgm:t>
        <a:bodyPr rtlCol="0"/>
        <a:lstStyle/>
        <a:p>
          <a:pPr rtl="0"/>
          <a:endParaRPr lang="en-US">
            <a:latin typeface="Microsoft JhengHei UI" panose="020B0604030504040204" pitchFamily="34" charset="-120"/>
            <a:ea typeface="Microsoft JhengHei UI" panose="020B0604030504040204" pitchFamily="34" charset="-120"/>
          </a:endParaRPr>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custScaleX="115048" custScaleY="117336" custLinFactNeighborY="-3463"/>
      <dgm:spPr>
        <a:prstGeom prst="flowChartInputOutput">
          <a:avLst/>
        </a:prstGeom>
        <a:blipFill>
          <a:blip xmlns:r="http://schemas.openxmlformats.org/officeDocument/2006/relationships" r:embed="rId1">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吃東西的人"/>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custScaleX="9951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custScaleX="112415" custScaleY="114419"/>
      <dgm:spPr>
        <a:blipFill>
          <a:blip xmlns:r="http://schemas.openxmlformats.org/officeDocument/2006/relationships" r:embed="rId3">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腳"/>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custScaleX="109782" custScaleY="122957" custLinFactNeighborY="-1423"/>
      <dgm:spPr>
        <a:blipFill>
          <a:blip xmlns:r="http://schemas.openxmlformats.org/officeDocument/2006/relationships" r:embed="rId5">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000" r="-6000"/>
          </a:stretch>
        </a:blipFill>
      </dgm:spPr>
      <dgm:extLst>
        <a:ext uri="{E40237B7-FDA0-4F09-8148-C483321AD2D9}">
          <dgm14:cNvPr xmlns:dgm14="http://schemas.microsoft.com/office/drawing/2010/diagram" id="0" name="" descr="困惑的人"/>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custLinFactNeighborX="1194">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1204231" y="15974"/>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507454" y="272033"/>
          <a:ext cx="1177803" cy="1201227"/>
        </a:xfrm>
        <a:prstGeom prst="flowChartInputOutput">
          <a:avLst/>
        </a:prstGeom>
        <a:blipFill>
          <a:blip xmlns:r="http://schemas.openxmlformats.org/officeDocument/2006/relationships" r:embed="rId1">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640943" y="2355975"/>
          <a:ext cx="2896579"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66800">
            <a:lnSpc>
              <a:spcPct val="100000"/>
            </a:lnSpc>
            <a:spcBef>
              <a:spcPct val="0"/>
            </a:spcBef>
            <a:spcAft>
              <a:spcPct val="35000"/>
            </a:spcAft>
            <a:buNone/>
            <a:defRPr cap="all"/>
          </a:pPr>
          <a:r>
            <a:rPr lang="zh-TW" altLang="zh-TW" sz="2400" kern="1200" dirty="0">
              <a:latin typeface="微軟正黑體" panose="020B0604030504040204" pitchFamily="34" charset="-120"/>
              <a:ea typeface="微軟正黑體" panose="020B0604030504040204" pitchFamily="34" charset="-120"/>
            </a:rPr>
            <a:t>常見</a:t>
          </a:r>
          <a:r>
            <a:rPr lang="zh-TW" altLang="en-US" sz="2400" kern="1200" dirty="0">
              <a:latin typeface="微軟正黑體" panose="020B0604030504040204" pitchFamily="34" charset="-120"/>
              <a:ea typeface="微軟正黑體" panose="020B0604030504040204" pitchFamily="34" charset="-120"/>
            </a:rPr>
            <a:t>下肢水腫的成因</a:t>
          </a:r>
          <a:r>
            <a:rPr lang="zh-TW" altLang="zh-TW" sz="2400" kern="1200" dirty="0">
              <a:latin typeface="微軟正黑體" panose="020B0604030504040204" pitchFamily="34" charset="-120"/>
              <a:ea typeface="微軟正黑體" panose="020B0604030504040204" pitchFamily="34" charset="-120"/>
            </a:rPr>
            <a:t>及相關疾病</a:t>
          </a:r>
        </a:p>
        <a:p>
          <a:pPr marL="0" lvl="0" indent="0" algn="ctr" defTabSz="1066800">
            <a:lnSpc>
              <a:spcPct val="100000"/>
            </a:lnSpc>
            <a:spcBef>
              <a:spcPct val="0"/>
            </a:spcBef>
            <a:spcAft>
              <a:spcPct val="35000"/>
            </a:spcAft>
            <a:buNone/>
            <a:defRPr cap="all"/>
          </a:pPr>
          <a:r>
            <a:rPr lang="zh-tw" sz="2400" kern="1200" dirty="0">
              <a:latin typeface="微軟正黑體" panose="020B0604030504040204" pitchFamily="34" charset="-120"/>
              <a:ea typeface="微軟正黑體" panose="020B0604030504040204" pitchFamily="34" charset="-120"/>
            </a:rPr>
            <a:t> </a:t>
          </a:r>
        </a:p>
      </dsp:txBody>
      <dsp:txXfrm>
        <a:off x="640943" y="2355975"/>
        <a:ext cx="2896579" cy="1800000"/>
      </dsp:txXfrm>
    </dsp:sp>
    <dsp:sp modelId="{BCD8CDD9-0C56-4401-ADB1-8B48DAB2C96F}">
      <dsp:nvSpPr>
        <dsp:cNvPr id="0" name=""/>
        <dsp:cNvSpPr/>
      </dsp:nvSpPr>
      <dsp:spPr>
        <a:xfrm>
          <a:off x="4641106" y="15974"/>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957806" y="322417"/>
          <a:ext cx="1150848" cy="1171364"/>
        </a:xfrm>
        <a:prstGeom prst="rect">
          <a:avLst/>
        </a:prstGeom>
        <a:blipFill>
          <a:blip xmlns:r="http://schemas.openxmlformats.org/officeDocument/2006/relationships" r:embed="rId3">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4070731" y="2355975"/>
          <a:ext cx="2925000"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66800">
            <a:lnSpc>
              <a:spcPct val="100000"/>
            </a:lnSpc>
            <a:spcBef>
              <a:spcPct val="0"/>
            </a:spcBef>
            <a:spcAft>
              <a:spcPct val="35000"/>
            </a:spcAft>
            <a:buNone/>
            <a:defRPr cap="all"/>
          </a:pPr>
          <a:r>
            <a:rPr lang="zh-TW" altLang="en-US" sz="2400" kern="1200" dirty="0">
              <a:latin typeface="微軟正黑體" panose="020B0604030504040204" pitchFamily="34" charset="-120"/>
              <a:ea typeface="微軟正黑體" panose="020B0604030504040204" pitchFamily="34" charset="-120"/>
            </a:rPr>
            <a:t>日常如何保健</a:t>
          </a:r>
        </a:p>
        <a:p>
          <a:pPr marL="0" lvl="0" indent="0" algn="ctr" defTabSz="1066800">
            <a:lnSpc>
              <a:spcPct val="100000"/>
            </a:lnSpc>
            <a:spcBef>
              <a:spcPct val="0"/>
            </a:spcBef>
            <a:spcAft>
              <a:spcPct val="35000"/>
            </a:spcAft>
            <a:buNone/>
            <a:defRPr cap="all"/>
          </a:pPr>
          <a:endParaRPr lang="zh-tw" sz="2400" kern="1200" dirty="0">
            <a:latin typeface="微軟正黑體" panose="020B0604030504040204" pitchFamily="34" charset="-120"/>
            <a:ea typeface="微軟正黑體" panose="020B0604030504040204" pitchFamily="34" charset="-120"/>
          </a:endParaRPr>
        </a:p>
      </dsp:txBody>
      <dsp:txXfrm>
        <a:off x="4070731" y="2355975"/>
        <a:ext cx="2925000" cy="1800000"/>
      </dsp:txXfrm>
    </dsp:sp>
    <dsp:sp modelId="{FF93E135-77D6-48A0-8871-9BC93D705D06}">
      <dsp:nvSpPr>
        <dsp:cNvPr id="0" name=""/>
        <dsp:cNvSpPr/>
      </dsp:nvSpPr>
      <dsp:spPr>
        <a:xfrm>
          <a:off x="8077981" y="15974"/>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408159" y="264145"/>
          <a:ext cx="1123893" cy="1258772"/>
        </a:xfrm>
        <a:prstGeom prst="rect">
          <a:avLst/>
        </a:prstGeom>
        <a:blipFill>
          <a:blip xmlns:r="http://schemas.openxmlformats.org/officeDocument/2006/relationships" r:embed="rId5">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000" r="-6000"/>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542530" y="2355975"/>
          <a:ext cx="2925000"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66800">
            <a:lnSpc>
              <a:spcPct val="100000"/>
            </a:lnSpc>
            <a:spcBef>
              <a:spcPct val="0"/>
            </a:spcBef>
            <a:spcAft>
              <a:spcPct val="35000"/>
            </a:spcAft>
            <a:buNone/>
            <a:defRPr cap="all"/>
          </a:pPr>
          <a:r>
            <a:rPr lang="zh-TW" altLang="en-US" sz="2400" kern="1200" dirty="0">
              <a:latin typeface="微軟正黑體" panose="020B0604030504040204" pitchFamily="34" charset="-120"/>
              <a:ea typeface="微軟正黑體" panose="020B0604030504040204" pitchFamily="34" charset="-120"/>
            </a:rPr>
            <a:t>簡單改善下肢水腫的運動</a:t>
          </a:r>
          <a:endParaRPr lang="en-US" altLang="zh-TW" sz="2400" kern="1200" dirty="0">
            <a:latin typeface="微軟正黑體" panose="020B0604030504040204" pitchFamily="34" charset="-120"/>
            <a:ea typeface="微軟正黑體" panose="020B0604030504040204" pitchFamily="34" charset="-120"/>
          </a:endParaRPr>
        </a:p>
      </dsp:txBody>
      <dsp:txXfrm>
        <a:off x="7542530" y="2355975"/>
        <a:ext cx="2925000" cy="180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79B1E-2C1E-4586-9B78-2D271EF47039}" type="datetimeFigureOut">
              <a:rPr lang="zh-TW" altLang="en-US" smtClean="0"/>
              <a:t>2025/6/23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5EA96-7C08-47C7-BDCD-B2A4D037A9EF}" type="slidenum">
              <a:rPr lang="zh-TW" altLang="en-US" smtClean="0"/>
              <a:t>‹#›</a:t>
            </a:fld>
            <a:endParaRPr lang="zh-TW" altLang="en-US"/>
          </a:p>
        </p:txBody>
      </p:sp>
    </p:spTree>
    <p:extLst>
      <p:ext uri="{BB962C8B-B14F-4D97-AF65-F5344CB8AC3E}">
        <p14:creationId xmlns:p14="http://schemas.microsoft.com/office/powerpoint/2010/main" val="139613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600065a858_0_9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600065a858_0_9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44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腎臟疾病水腫：包括慢性腎絲球腎炎或是糖尿病腎病變都可能引起水腫，這類水腫會合併蛋白尿（尿液會有泡泡），且雙腿都會有水腫的現象。</a:t>
            </a:r>
            <a:endParaRPr lang="en-US" altLang="zh-TW" dirty="0"/>
          </a:p>
          <a:p>
            <a:endParaRPr lang="zh-TW" altLang="en-US" dirty="0"/>
          </a:p>
          <a:p>
            <a:r>
              <a:rPr lang="zh-TW" altLang="en-US" dirty="0"/>
              <a:t>心臟衰竭：因為心血管疾病導致心臟的功能失調，心臟輸送血液以及養分受阻，腿部的血液回流引發水腫，此外心臟衰竭還可能造成肝臟或肺臟水腫。</a:t>
            </a:r>
            <a:endParaRPr lang="en-US" altLang="zh-TW" dirty="0"/>
          </a:p>
          <a:p>
            <a:endParaRPr lang="zh-TW" altLang="en-US" dirty="0"/>
          </a:p>
          <a:p>
            <a:r>
              <a:rPr lang="zh-TW" altLang="en-US" dirty="0"/>
              <a:t>肝硬化：肝硬化代表肝臟逐漸喪失製造白蛋白及其他蛋白質的功能，血管內的滲透壓下降，水分就容易堆積在下肢以及腹部，因此病人除了腳水腫外肚子也會腫脹。</a:t>
            </a:r>
            <a:endParaRPr lang="en-US" altLang="zh-TW" dirty="0"/>
          </a:p>
          <a:p>
            <a:endParaRPr lang="zh-TW" altLang="en-US" dirty="0"/>
          </a:p>
          <a:p>
            <a:r>
              <a:rPr lang="zh-TW" altLang="en-US" dirty="0"/>
              <a:t>局部水腫：局部水腫（尤其是腿部）多是因靜脈曲張、蜂窩性組織炎或下肢靜脈栓塞引起，此外許多辦公室的久坐族或是搭長途飛機產生的下肢水腫則是靜脈回流不佳造成。</a:t>
            </a:r>
            <a:endParaRPr lang="en-US" altLang="zh-TW" dirty="0"/>
          </a:p>
          <a:p>
            <a:endParaRPr lang="zh-TW" altLang="en-US" dirty="0"/>
          </a:p>
          <a:p>
            <a:r>
              <a:rPr lang="zh-TW" altLang="en-US" dirty="0"/>
              <a:t>淋巴水腫：外傷、燒傷、放療、手術、腫瘤或感染可能會讓淋巴排泄不順暢使淋巴液在體內逐漸堆積，周圍的組織液長期積蓄在組織內造成局部腫脹，常見的影響部位是手臂或腿部。</a:t>
            </a:r>
            <a:endParaRPr lang="en-US" altLang="zh-TW" dirty="0"/>
          </a:p>
          <a:p>
            <a:endParaRPr lang="zh-TW" altLang="en-US" dirty="0"/>
          </a:p>
          <a:p>
            <a:r>
              <a:rPr lang="zh-TW" altLang="en-US" dirty="0"/>
              <a:t>荷爾蒙：有些女性的水腫會隨著月經週期改變，就會有週期性水腫，或是服用避孕藥、注射排卵藥物也都有可能造成水腫。</a:t>
            </a:r>
            <a:endParaRPr lang="en-US" altLang="zh-TW" dirty="0"/>
          </a:p>
          <a:p>
            <a:endParaRPr lang="zh-TW" altLang="en-US" dirty="0"/>
          </a:p>
          <a:p>
            <a:r>
              <a:rPr lang="zh-TW" altLang="en-US" dirty="0"/>
              <a:t>營養不良：營養不良的機轉與肝硬化類似，主要是病人的飲食長期缺乏蛋白質，造成血管內的滲透壓太低，水分流到四肢末梢形成水腫。</a:t>
            </a:r>
            <a:endParaRPr lang="en-US" altLang="zh-TW" dirty="0"/>
          </a:p>
          <a:p>
            <a:endParaRPr lang="zh-TW" altLang="en-US" dirty="0"/>
          </a:p>
          <a:p>
            <a:r>
              <a:rPr lang="zh-TW" altLang="en-US" dirty="0"/>
              <a:t>藥物：部分降血壓藥物，消炎止痛劑、類固醇藥物或是荷爾蒙藥物都可能會引起水腫，此外有些雞尾酒減肥藥物中含有利尿劑，若停用會造成水腫以及體重增加。</a:t>
            </a:r>
            <a:endParaRPr lang="en-US" altLang="zh-TW" dirty="0"/>
          </a:p>
          <a:p>
            <a:endParaRPr lang="zh-TW" altLang="en-US" dirty="0"/>
          </a:p>
          <a:p>
            <a:r>
              <a:rPr lang="zh-TW" altLang="en-US" dirty="0"/>
              <a:t>體質性水腫：身體沒有任何病變但還是會出現水腫，好發於女性，特徵是水腫多出現在下午或晚上，早晚體重相差</a:t>
            </a:r>
            <a:r>
              <a:rPr lang="en-US" altLang="zh-TW" dirty="0"/>
              <a:t>1</a:t>
            </a:r>
            <a:r>
              <a:rPr lang="zh-TW" altLang="en-US" dirty="0"/>
              <a:t>公斤以上，在排除上述各項原因後才會得出體質性水腫的診斷。</a:t>
            </a:r>
          </a:p>
          <a:p>
            <a:endParaRPr lang="zh-TW" altLang="en-US" dirty="0"/>
          </a:p>
        </p:txBody>
      </p:sp>
      <p:sp>
        <p:nvSpPr>
          <p:cNvPr id="4" name="投影片編號版面配置區 3"/>
          <p:cNvSpPr>
            <a:spLocks noGrp="1"/>
          </p:cNvSpPr>
          <p:nvPr>
            <p:ph type="sldNum" sz="quarter" idx="5"/>
          </p:nvPr>
        </p:nvSpPr>
        <p:spPr/>
        <p:txBody>
          <a:bodyPr/>
          <a:lstStyle/>
          <a:p>
            <a:fld id="{2C35EA96-7C08-47C7-BDCD-B2A4D037A9EF}" type="slidenum">
              <a:rPr lang="zh-TW" altLang="en-US" smtClean="0"/>
              <a:t>8</a:t>
            </a:fld>
            <a:endParaRPr lang="zh-TW" altLang="en-US"/>
          </a:p>
        </p:txBody>
      </p:sp>
    </p:spTree>
    <p:extLst>
      <p:ext uri="{BB962C8B-B14F-4D97-AF65-F5344CB8AC3E}">
        <p14:creationId xmlns:p14="http://schemas.microsoft.com/office/powerpoint/2010/main" val="33059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35EA96-7C08-47C7-BDCD-B2A4D037A9E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5582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35EA96-7C08-47C7-BDCD-B2A4D037A9E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48563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C35EA96-7C08-47C7-BDCD-B2A4D037A9EF}" type="slidenum">
              <a:rPr lang="zh-TW" altLang="en-US" smtClean="0"/>
              <a:t>11</a:t>
            </a:fld>
            <a:endParaRPr lang="zh-TW" altLang="en-US"/>
          </a:p>
        </p:txBody>
      </p:sp>
    </p:spTree>
    <p:extLst>
      <p:ext uri="{BB962C8B-B14F-4D97-AF65-F5344CB8AC3E}">
        <p14:creationId xmlns:p14="http://schemas.microsoft.com/office/powerpoint/2010/main" val="3812926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6/23/2025</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CF3075A-B3CA-4308-8288-4AA3FDE33D80}"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C674B8D-FEEF-4ACC-AE11-BD533592BCDC}"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0326006-7E0B-4944-9FC8-8FFECA54B11C}"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B5A3413-B80B-4905-8668-7292F4C8B0D5}"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74019662-C6A4-45F9-A235-129F0C1DEF43}" type="datetimeFigureOut">
              <a:rPr lang="en-US" dirty="0"/>
              <a:t>6/23/2025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909BB764-976A-4040-BDCA-252C91CEE939}" type="datetimeFigureOut">
              <a:rPr lang="en-US" dirty="0"/>
              <a:t>6/23/2025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6/23/2025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6992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9D1490F-3E6A-4544-9694-22B6007FE3C6}" type="datetimeFigureOut">
              <a:rPr lang="en-US" dirty="0"/>
              <a:t>6/23/2025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6/23/2025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6/23/2025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6/23/2025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829323-6A73-409C-86A6-9EAF0F851121}"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E240176-F1D3-49EC-82F4-0915A3AC4184}" type="datetimeFigureOut">
              <a:rPr lang="en-US" dirty="0"/>
              <a:t>6/23/2025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6/23/2025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hyperlink" Target="https://www.commonhealth.com.tw/article/75933?rec=ch-to-others-i2i-1-visitor&amp;from_website=ch&amp;from_id=article-85584&amp;from_order=5&amp;from_area=area02&amp;from_index=2" TargetMode="External"/><Relationship Id="rId13" Type="http://schemas.openxmlformats.org/officeDocument/2006/relationships/hyperlink" Target="https://www.epochtimes.com/b5/20/7/10/n12245380.htm" TargetMode="External"/><Relationship Id="rId3" Type="http://schemas.openxmlformats.org/officeDocument/2006/relationships/hyperlink" Target="https://www.auh.org.tw/NewsInfo/NewsArticle?no=711" TargetMode="External"/><Relationship Id="rId7" Type="http://schemas.openxmlformats.org/officeDocument/2006/relationships/hyperlink" Target="https://www.commonhealth.com.tw/article/76647?rec=ch-to-others-i2i-1-visitor&amp;from_website=ch&amp;from_id=article-85584&amp;from_order=6&amp;from_area=area02&amp;from_index=3" TargetMode="External"/><Relationship Id="rId12" Type="http://schemas.openxmlformats.org/officeDocument/2006/relationships/hyperlink" Target="https://www.commonhealth.com.tw/article/64304?rec=ch-to-others-i2i-1-visitor&amp;from_website=ch&amp;from_id=article-75933&amp;from_order=6&amp;from_area=area02&amp;from_index=3" TargetMode="External"/><Relationship Id="rId2" Type="http://schemas.openxmlformats.org/officeDocument/2006/relationships/hyperlink" Target="https://www.commonhealth.com.tw/article/85584" TargetMode="External"/><Relationship Id="rId1" Type="http://schemas.openxmlformats.org/officeDocument/2006/relationships/slideLayout" Target="../slideLayouts/slideLayout7.xml"/><Relationship Id="rId6" Type="http://schemas.openxmlformats.org/officeDocument/2006/relationships/hyperlink" Target="https://www.tyh.com.tw/b_health_s.php?new_id=3275" TargetMode="External"/><Relationship Id="rId11" Type="http://schemas.openxmlformats.org/officeDocument/2006/relationships/hyperlink" Target="https://www.commonhealth.com.tw/article/77114?rec=ch-to-others-i2i-1-visitor&amp;from_website=ch&amp;from_id=article-75933&amp;from_order=5&amp;from_area=area02&amp;from_index=2" TargetMode="External"/><Relationship Id="rId5" Type="http://schemas.openxmlformats.org/officeDocument/2006/relationships/hyperlink" Target="https://helloyishi.com.tw/heart-health/other-cardiovascular-issues/what-you-need-to-know-about-varicose-veins/" TargetMode="External"/><Relationship Id="rId10" Type="http://schemas.openxmlformats.org/officeDocument/2006/relationships/hyperlink" Target="https://www.commonhealth.com.tw/article/67778" TargetMode="External"/><Relationship Id="rId4" Type="http://schemas.openxmlformats.org/officeDocument/2006/relationships/hyperlink" Target="https://www.edh.tw/article/19334/3" TargetMode="External"/><Relationship Id="rId9" Type="http://schemas.openxmlformats.org/officeDocument/2006/relationships/hyperlink" Target="https://www.commonhealth.com.tw/article/7039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663A7F-FC9E-5E57-CE96-39BB26E08DBA}"/>
              </a:ext>
            </a:extLst>
          </p:cNvPr>
          <p:cNvSpPr>
            <a:spLocks noGrp="1"/>
          </p:cNvSpPr>
          <p:nvPr>
            <p:ph type="ctrTitle"/>
          </p:nvPr>
        </p:nvSpPr>
        <p:spPr/>
        <p:txBody>
          <a:bodyPr/>
          <a:lstStyle/>
          <a:p>
            <a:r>
              <a:rPr lang="zh-TW" altLang="en-US" b="1" dirty="0">
                <a:latin typeface="微軟正黑體" panose="020B0604030504040204" pitchFamily="34" charset="-120"/>
                <a:ea typeface="微軟正黑體" panose="020B0604030504040204" pitchFamily="34" charset="-120"/>
              </a:rPr>
              <a:t>久坐、久站</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下肢水腫改善</a:t>
            </a:r>
          </a:p>
        </p:txBody>
      </p:sp>
      <p:sp>
        <p:nvSpPr>
          <p:cNvPr id="5" name="副標題 4">
            <a:extLst>
              <a:ext uri="{FF2B5EF4-FFF2-40B4-BE49-F238E27FC236}">
                <a16:creationId xmlns:a16="http://schemas.microsoft.com/office/drawing/2014/main" id="{CC7B86FD-2C4B-2AA5-84F6-7D1CCADE2073}"/>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11421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A75DA1-1AEE-90FF-B2AD-FB531AC09945}"/>
              </a:ext>
            </a:extLst>
          </p:cNvPr>
          <p:cNvSpPr>
            <a:spLocks noGrp="1"/>
          </p:cNvSpPr>
          <p:nvPr>
            <p:ph type="title"/>
          </p:nvPr>
        </p:nvSpPr>
        <p:spPr>
          <a:xfrm>
            <a:off x="683627" y="163285"/>
            <a:ext cx="10396882" cy="1158140"/>
          </a:xfrm>
        </p:spPr>
        <p:txBody>
          <a:bodyPr>
            <a:normAutofit/>
          </a:bodyPr>
          <a:lstStyle/>
          <a:p>
            <a:r>
              <a:rPr lang="zh-TW" altLang="en-US" b="1" dirty="0">
                <a:latin typeface="微軟正黑體" panose="020B0604030504040204" pitchFamily="34" charset="-120"/>
                <a:ea typeface="微軟正黑體" panose="020B0604030504040204" pitchFamily="34" charset="-120"/>
              </a:rPr>
              <a:t>可能造成靜脈曲張的因素</a:t>
            </a:r>
          </a:p>
        </p:txBody>
      </p:sp>
      <p:sp>
        <p:nvSpPr>
          <p:cNvPr id="3" name="內容版面配置區 2">
            <a:extLst>
              <a:ext uri="{FF2B5EF4-FFF2-40B4-BE49-F238E27FC236}">
                <a16:creationId xmlns:a16="http://schemas.microsoft.com/office/drawing/2014/main" id="{51229DEB-3F99-B3D1-A9F5-853935F645CD}"/>
              </a:ext>
            </a:extLst>
          </p:cNvPr>
          <p:cNvSpPr>
            <a:spLocks noGrp="1"/>
          </p:cNvSpPr>
          <p:nvPr>
            <p:ph sz="quarter" idx="13"/>
          </p:nvPr>
        </p:nvSpPr>
        <p:spPr>
          <a:xfrm>
            <a:off x="683627" y="1613453"/>
            <a:ext cx="5088714" cy="3311189"/>
          </a:xfrm>
        </p:spPr>
        <p:txBody>
          <a:bodyPr>
            <a:noAutofit/>
          </a:bodyPr>
          <a:lstStyle/>
          <a:p>
            <a:endParaRPr lang="en-US" altLang="zh-TW" sz="3200" b="1" dirty="0">
              <a:latin typeface="微軟正黑體" panose="020B0604030504040204" pitchFamily="34" charset="-120"/>
              <a:ea typeface="微軟正黑體" panose="020B0604030504040204" pitchFamily="34" charset="-120"/>
            </a:endParaRPr>
          </a:p>
          <a:p>
            <a:endParaRPr lang="zh-TW" altLang="en-US" sz="3200" b="1" dirty="0">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CADA814C-0961-7046-8428-944ECF1AD169}"/>
              </a:ext>
            </a:extLst>
          </p:cNvPr>
          <p:cNvSpPr>
            <a:spLocks noGrp="1"/>
          </p:cNvSpPr>
          <p:nvPr>
            <p:ph sz="quarter" idx="14"/>
          </p:nvPr>
        </p:nvSpPr>
        <p:spPr>
          <a:xfrm>
            <a:off x="683627" y="1267555"/>
            <a:ext cx="10557995" cy="4322890"/>
          </a:xfrm>
        </p:spPr>
        <p:txBody>
          <a:bodyPr>
            <a:noAutofit/>
          </a:bodyPr>
          <a:lstStyle/>
          <a:p>
            <a:pPr marL="457200" indent="-457200" algn="l" fontAlgn="base">
              <a:buFont typeface="+mj-lt"/>
              <a:buAutoNum type="arabicPeriod"/>
            </a:pPr>
            <a:r>
              <a:rPr lang="zh-TW" altLang="en-US" sz="3200" b="1" dirty="0">
                <a:latin typeface="微軟正黑體" panose="020B0604030504040204" pitchFamily="34" charset="-120"/>
                <a:ea typeface="微軟正黑體" panose="020B0604030504040204" pitchFamily="34" charset="-120"/>
              </a:rPr>
              <a:t>久坐、久站</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最大原因</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餐飲業、服務業、護士、上班族等需要久坐</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站工作的族群。</a:t>
            </a:r>
          </a:p>
          <a:p>
            <a:pPr marL="457200" indent="-457200" algn="l" fontAlgn="base">
              <a:buFont typeface="+mj-lt"/>
              <a:buAutoNum type="arabicPeriod"/>
            </a:pPr>
            <a:r>
              <a:rPr lang="zh-TW" altLang="en-US" sz="3200" b="1" dirty="0">
                <a:latin typeface="微軟正黑體" panose="020B0604030504040204" pitchFamily="34" charset="-120"/>
                <a:ea typeface="微軟正黑體" panose="020B0604030504040204" pitchFamily="34" charset="-120"/>
              </a:rPr>
              <a:t>靜脈壓力、腹內壓力增加：</a:t>
            </a:r>
            <a:r>
              <a:rPr lang="zh-TW" altLang="en-US" sz="2400" dirty="0">
                <a:latin typeface="微軟正黑體" panose="020B0604030504040204" pitchFamily="34" charset="-120"/>
                <a:ea typeface="微軟正黑體" panose="020B0604030504040204" pitchFamily="34" charset="-120"/>
              </a:rPr>
              <a:t>懷孕、腹水、腹部腫瘤，會讓靜脈壓力、腹內壓力增加。</a:t>
            </a:r>
          </a:p>
          <a:p>
            <a:pPr marL="457200" indent="-457200" algn="l" fontAlgn="base">
              <a:buFont typeface="+mj-lt"/>
              <a:buAutoNum type="arabicPeriod"/>
            </a:pPr>
            <a:r>
              <a:rPr lang="zh-TW" altLang="en-US" sz="3200" b="1" dirty="0">
                <a:latin typeface="微軟正黑體" panose="020B0604030504040204" pitchFamily="34" charset="-120"/>
                <a:ea typeface="微軟正黑體" panose="020B0604030504040204" pitchFamily="34" charset="-120"/>
              </a:rPr>
              <a:t>遺傳：</a:t>
            </a:r>
            <a:r>
              <a:rPr lang="zh-TW" altLang="en-US" sz="2400" dirty="0">
                <a:latin typeface="微軟正黑體" panose="020B0604030504040204" pitchFamily="34" charset="-120"/>
                <a:ea typeface="微軟正黑體" panose="020B0604030504040204" pitchFamily="34" charset="-120"/>
              </a:rPr>
              <a:t>家族有靜脈曲張病史。</a:t>
            </a:r>
          </a:p>
          <a:p>
            <a:pPr marL="457200" indent="-457200" algn="l" fontAlgn="base">
              <a:buFont typeface="+mj-lt"/>
              <a:buAutoNum type="arabicPeriod"/>
            </a:pPr>
            <a:r>
              <a:rPr lang="zh-TW" altLang="en-US" sz="3200" b="1" dirty="0">
                <a:latin typeface="微軟正黑體" panose="020B0604030504040204" pitchFamily="34" charset="-120"/>
                <a:ea typeface="微軟正黑體" panose="020B0604030504040204" pitchFamily="34" charset="-120"/>
              </a:rPr>
              <a:t>年齡：</a:t>
            </a:r>
            <a:r>
              <a:rPr lang="zh-TW" altLang="en-US" sz="2400" dirty="0">
                <a:latin typeface="微軟正黑體" panose="020B0604030504040204" pitchFamily="34" charset="-120"/>
                <a:ea typeface="微軟正黑體" panose="020B0604030504040204" pitchFamily="34" charset="-120"/>
              </a:rPr>
              <a:t>年長者血管較缺乏彈性。</a:t>
            </a:r>
          </a:p>
          <a:p>
            <a:pPr marL="457200" indent="-457200" algn="l" fontAlgn="base">
              <a:buFont typeface="+mj-lt"/>
              <a:buAutoNum type="arabicPeriod"/>
            </a:pPr>
            <a:r>
              <a:rPr lang="zh-TW" altLang="en-US" sz="3200" b="1" dirty="0">
                <a:latin typeface="微軟正黑體" panose="020B0604030504040204" pitchFamily="34" charset="-120"/>
                <a:ea typeface="微軟正黑體" panose="020B0604030504040204" pitchFamily="34" charset="-120"/>
              </a:rPr>
              <a:t>性別：</a:t>
            </a:r>
            <a:r>
              <a:rPr lang="zh-TW" altLang="en-US" sz="2400" dirty="0">
                <a:latin typeface="微軟正黑體" panose="020B0604030504040204" pitchFamily="34" charset="-120"/>
                <a:ea typeface="微軟正黑體" panose="020B0604030504040204" pitchFamily="34" charset="-120"/>
              </a:rPr>
              <a:t>因黃體素等荷爾蒙影響，女性罹患機率高於男性。</a:t>
            </a:r>
          </a:p>
        </p:txBody>
      </p:sp>
    </p:spTree>
    <p:extLst>
      <p:ext uri="{BB962C8B-B14F-4D97-AF65-F5344CB8AC3E}">
        <p14:creationId xmlns:p14="http://schemas.microsoft.com/office/powerpoint/2010/main" val="301362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A75DA1-1AEE-90FF-B2AD-FB531AC09945}"/>
              </a:ext>
            </a:extLst>
          </p:cNvPr>
          <p:cNvSpPr>
            <a:spLocks noGrp="1"/>
          </p:cNvSpPr>
          <p:nvPr>
            <p:ph type="title"/>
          </p:nvPr>
        </p:nvSpPr>
        <p:spPr>
          <a:xfrm>
            <a:off x="683627" y="163285"/>
            <a:ext cx="10396882" cy="1158140"/>
          </a:xfrm>
        </p:spPr>
        <p:txBody>
          <a:bodyPr/>
          <a:lstStyle/>
          <a:p>
            <a:r>
              <a:rPr lang="zh-TW" altLang="en-US" b="1" dirty="0">
                <a:latin typeface="微軟正黑體" panose="020B0604030504040204" pitchFamily="34" charset="-120"/>
                <a:ea typeface="微軟正黑體" panose="020B0604030504040204" pitchFamily="34" charset="-120"/>
              </a:rPr>
              <a:t>靜脈曲張常見症狀</a:t>
            </a:r>
          </a:p>
        </p:txBody>
      </p:sp>
      <p:sp>
        <p:nvSpPr>
          <p:cNvPr id="3" name="內容版面配置區 2">
            <a:extLst>
              <a:ext uri="{FF2B5EF4-FFF2-40B4-BE49-F238E27FC236}">
                <a16:creationId xmlns:a16="http://schemas.microsoft.com/office/drawing/2014/main" id="{51229DEB-3F99-B3D1-A9F5-853935F645CD}"/>
              </a:ext>
            </a:extLst>
          </p:cNvPr>
          <p:cNvSpPr>
            <a:spLocks noGrp="1"/>
          </p:cNvSpPr>
          <p:nvPr>
            <p:ph sz="quarter" idx="13"/>
          </p:nvPr>
        </p:nvSpPr>
        <p:spPr>
          <a:xfrm>
            <a:off x="683627" y="1613453"/>
            <a:ext cx="5088714" cy="3311189"/>
          </a:xfrm>
        </p:spPr>
        <p:txBody>
          <a:bodyPr>
            <a:noAutofit/>
          </a:bodyPr>
          <a:lstStyle/>
          <a:p>
            <a:endParaRPr lang="en-US" altLang="zh-TW" sz="3200" b="1" dirty="0">
              <a:latin typeface="微軟正黑體" panose="020B0604030504040204" pitchFamily="34" charset="-120"/>
              <a:ea typeface="微軟正黑體" panose="020B0604030504040204" pitchFamily="34" charset="-120"/>
            </a:endParaRPr>
          </a:p>
          <a:p>
            <a:endParaRPr lang="zh-TW" altLang="en-US" sz="3200" b="1" dirty="0">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CADA814C-0961-7046-8428-944ECF1AD169}"/>
              </a:ext>
            </a:extLst>
          </p:cNvPr>
          <p:cNvSpPr>
            <a:spLocks noGrp="1"/>
          </p:cNvSpPr>
          <p:nvPr>
            <p:ph sz="quarter" idx="14"/>
          </p:nvPr>
        </p:nvSpPr>
        <p:spPr>
          <a:xfrm>
            <a:off x="909902" y="1267555"/>
            <a:ext cx="10557995" cy="4322890"/>
          </a:xfrm>
        </p:spPr>
        <p:txBody>
          <a:bodyPr>
            <a:noAutofit/>
          </a:bodyPr>
          <a:lstStyle/>
          <a:p>
            <a:pPr marL="457200" indent="-457200"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腳部無力、疼痛、沉重感</a:t>
            </a:r>
          </a:p>
          <a:p>
            <a:pPr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腳部腫大</a:t>
            </a:r>
          </a:p>
          <a:p>
            <a:pPr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腳部發癢</a:t>
            </a:r>
          </a:p>
          <a:p>
            <a:pPr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皮膚變成茶褐色</a:t>
            </a:r>
          </a:p>
          <a:p>
            <a:pPr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皮膚變粗糙，並且容易受到輕微刺激就出血</a:t>
            </a:r>
          </a:p>
          <a:p>
            <a:pPr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造成皮膚發炎，並且很難癒合</a:t>
            </a:r>
          </a:p>
          <a:p>
            <a:pPr algn="l" fontAlgn="base">
              <a:buFont typeface="+mj-lt"/>
              <a:buAutoNum type="arabicPeriod"/>
            </a:pPr>
            <a:r>
              <a:rPr lang="zh-TW" altLang="en-US" sz="2800" b="1" i="0" dirty="0">
                <a:effectLst/>
                <a:latin typeface="微軟正黑體" panose="020B0604030504040204" pitchFamily="34" charset="-120"/>
                <a:ea typeface="微軟正黑體" panose="020B0604030504040204" pitchFamily="34" charset="-120"/>
              </a:rPr>
              <a:t>睡覺時腳抽筋</a:t>
            </a:r>
          </a:p>
          <a:p>
            <a:pPr marL="228600" marR="0" lvl="0" indent="-228600" algn="l" defTabSz="914400" rtl="0" eaLnBrk="1" fontAlgn="auto" latinLnBrk="0" hangingPunct="1">
              <a:lnSpc>
                <a:spcPct val="120000"/>
              </a:lnSpc>
              <a:spcBef>
                <a:spcPts val="1000"/>
              </a:spcBef>
              <a:spcAft>
                <a:spcPts val="0"/>
              </a:spcAft>
              <a:buClr>
                <a:srgbClr val="346492">
                  <a:lumMod val="60000"/>
                  <a:lumOff val="40000"/>
                </a:srgbClr>
              </a:buClr>
              <a:buSzPct val="160000"/>
              <a:buFont typeface="Arial" panose="020B0604020202020204" pitchFamily="34" charset="0"/>
              <a:buChar char="•"/>
              <a:tabLst/>
              <a:defRPr/>
            </a:pPr>
            <a:endParaRPr lang="zh-TW" altLang="en-US" sz="2800" b="1"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DD6285B1-D65B-6B3C-8B36-9ABA34FDCADA}"/>
              </a:ext>
            </a:extLst>
          </p:cNvPr>
          <p:cNvPicPr>
            <a:picLocks noChangeAspect="1"/>
          </p:cNvPicPr>
          <p:nvPr/>
        </p:nvPicPr>
        <p:blipFill>
          <a:blip r:embed="rId3"/>
          <a:stretch>
            <a:fillRect/>
          </a:stretch>
        </p:blipFill>
        <p:spPr>
          <a:xfrm>
            <a:off x="6419661" y="163285"/>
            <a:ext cx="5088712" cy="3392475"/>
          </a:xfrm>
          <a:prstGeom prst="rect">
            <a:avLst/>
          </a:prstGeom>
          <a:ln>
            <a:noFill/>
          </a:ln>
          <a:effectLst>
            <a:softEdge rad="112500"/>
          </a:effectLst>
        </p:spPr>
      </p:pic>
    </p:spTree>
    <p:extLst>
      <p:ext uri="{BB962C8B-B14F-4D97-AF65-F5344CB8AC3E}">
        <p14:creationId xmlns:p14="http://schemas.microsoft.com/office/powerpoint/2010/main" val="16510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ED6668-FF62-F164-BD87-9D73AFB6661B}"/>
              </a:ext>
            </a:extLst>
          </p:cNvPr>
          <p:cNvSpPr>
            <a:spLocks noGrp="1"/>
          </p:cNvSpPr>
          <p:nvPr>
            <p:ph type="title"/>
          </p:nvPr>
        </p:nvSpPr>
        <p:spPr>
          <a:xfrm>
            <a:off x="-318564" y="3417547"/>
            <a:ext cx="5594294" cy="1966367"/>
          </a:xfrm>
        </p:spPr>
        <p:txBody>
          <a:bodyPr>
            <a:noAutofit/>
          </a:bodyPr>
          <a:lstStyle/>
          <a:p>
            <a:r>
              <a:rPr lang="zh-TW" altLang="en-US" sz="6000" b="1" dirty="0">
                <a:latin typeface="微軟正黑體" panose="020B0604030504040204" pitchFamily="34" charset="-120"/>
                <a:ea typeface="微軟正黑體" panose="020B0604030504040204" pitchFamily="34" charset="-120"/>
              </a:rPr>
              <a:t>日常如何保健</a:t>
            </a:r>
          </a:p>
        </p:txBody>
      </p:sp>
      <p:pic>
        <p:nvPicPr>
          <p:cNvPr id="7" name="內容版面配置區 6">
            <a:extLst>
              <a:ext uri="{FF2B5EF4-FFF2-40B4-BE49-F238E27FC236}">
                <a16:creationId xmlns:a16="http://schemas.microsoft.com/office/drawing/2014/main" id="{EBD31958-5C52-0CE3-C7A4-97F6DA9594E1}"/>
              </a:ext>
            </a:extLst>
          </p:cNvPr>
          <p:cNvPicPr>
            <a:picLocks noGrp="1" noChangeAspect="1"/>
          </p:cNvPicPr>
          <p:nvPr>
            <p:ph sz="quarter" idx="13"/>
          </p:nvPr>
        </p:nvPicPr>
        <p:blipFill>
          <a:blip r:embed="rId2"/>
          <a:stretch>
            <a:fillRect/>
          </a:stretch>
        </p:blipFill>
        <p:spPr>
          <a:xfrm>
            <a:off x="4810237" y="1458057"/>
            <a:ext cx="6830220" cy="3918979"/>
          </a:xfrm>
          <a:prstGeom prst="rect">
            <a:avLst/>
          </a:prstGeom>
          <a:ln>
            <a:noFill/>
          </a:ln>
          <a:effectLst>
            <a:softEdge rad="112500"/>
          </a:effectLst>
        </p:spPr>
      </p:pic>
    </p:spTree>
    <p:extLst>
      <p:ext uri="{BB962C8B-B14F-4D97-AF65-F5344CB8AC3E}">
        <p14:creationId xmlns:p14="http://schemas.microsoft.com/office/powerpoint/2010/main" val="342798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C6962666-E3B2-9955-E2AF-40E03DB14B8B}"/>
              </a:ext>
            </a:extLst>
          </p:cNvPr>
          <p:cNvSpPr>
            <a:spLocks noGrp="1"/>
          </p:cNvSpPr>
          <p:nvPr>
            <p:ph type="title"/>
          </p:nvPr>
        </p:nvSpPr>
        <p:spPr>
          <a:xfrm>
            <a:off x="683627" y="177800"/>
            <a:ext cx="10396882" cy="1158140"/>
          </a:xfrm>
        </p:spPr>
        <p:txBody>
          <a:bodyPr/>
          <a:lstStyle/>
          <a:p>
            <a:r>
              <a:rPr lang="zh-TW" altLang="en-US" b="1" dirty="0">
                <a:latin typeface="微軟正黑體" panose="020B0604030504040204" pitchFamily="34" charset="-120"/>
                <a:ea typeface="微軟正黑體" panose="020B0604030504040204" pitchFamily="34" charset="-120"/>
              </a:rPr>
              <a:t>靜脈曲張預防及改善方法</a:t>
            </a:r>
          </a:p>
        </p:txBody>
      </p:sp>
      <p:sp>
        <p:nvSpPr>
          <p:cNvPr id="3" name="內容版面配置區 2">
            <a:extLst>
              <a:ext uri="{FF2B5EF4-FFF2-40B4-BE49-F238E27FC236}">
                <a16:creationId xmlns:a16="http://schemas.microsoft.com/office/drawing/2014/main" id="{639D7E31-FF5B-E363-7718-4175F19FCFDA}"/>
              </a:ext>
            </a:extLst>
          </p:cNvPr>
          <p:cNvSpPr>
            <a:spLocks noGrp="1"/>
          </p:cNvSpPr>
          <p:nvPr>
            <p:ph sz="quarter" idx="13"/>
          </p:nvPr>
        </p:nvSpPr>
        <p:spPr>
          <a:xfrm>
            <a:off x="785491" y="1335940"/>
            <a:ext cx="7545973" cy="4397203"/>
          </a:xfrm>
        </p:spPr>
        <p:txBody>
          <a:bodyPr>
            <a:noAutofit/>
          </a:bodyPr>
          <a:lstStyle/>
          <a:p>
            <a:r>
              <a:rPr lang="zh-TW" altLang="en-US" sz="2400" b="1" dirty="0">
                <a:latin typeface="微軟正黑體" panose="020B0604030504040204" pitchFamily="34" charset="-120"/>
                <a:ea typeface="微軟正黑體" panose="020B0604030504040204" pitchFamily="34" charset="-120"/>
              </a:rPr>
              <a:t>運動：</a:t>
            </a:r>
            <a:r>
              <a:rPr lang="zh-TW" altLang="en-US" sz="2400" dirty="0">
                <a:latin typeface="微軟正黑體" panose="020B0604030504040204" pitchFamily="34" charset="-120"/>
                <a:ea typeface="微軟正黑體" panose="020B0604030504040204" pitchFamily="34" charset="-120"/>
              </a:rPr>
              <a:t>快走、慢跑、游泳、騎腳踏車、有氧舞蹈。</a:t>
            </a:r>
            <a:endParaRPr lang="en-US" altLang="zh-TW" sz="2400"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彈力襪：</a:t>
            </a:r>
            <a:r>
              <a:rPr lang="zh-TW" altLang="en-US" sz="2400" dirty="0">
                <a:latin typeface="微軟正黑體" panose="020B0604030504040204" pitchFamily="34" charset="-120"/>
                <a:ea typeface="微軟正黑體" panose="020B0604030504040204" pitchFamily="34" charset="-120"/>
              </a:rPr>
              <a:t>下床前就要穿上。</a:t>
            </a:r>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寬鬆的衣物：</a:t>
            </a:r>
            <a:r>
              <a:rPr lang="zh-TW" altLang="en-US" sz="2400" dirty="0">
                <a:latin typeface="微軟正黑體" panose="020B0604030504040204" pitchFamily="34" charset="-120"/>
                <a:ea typeface="微軟正黑體" panose="020B0604030504040204" pitchFamily="34" charset="-120"/>
              </a:rPr>
              <a:t>減少壓迫。</a:t>
            </a:r>
            <a:endParaRPr lang="en-US" altLang="zh-TW" sz="2400"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保持雙腿抬高：</a:t>
            </a:r>
            <a:r>
              <a:rPr lang="zh-TW" altLang="en-US" sz="2400" dirty="0">
                <a:latin typeface="微軟正黑體" panose="020B0604030504040204" pitchFamily="34" charset="-120"/>
                <a:ea typeface="微軟正黑體" panose="020B0604030504040204" pitchFamily="34" charset="-120"/>
              </a:rPr>
              <a:t>角度</a:t>
            </a:r>
            <a:r>
              <a:rPr lang="en-US" altLang="zh-TW" sz="2400" dirty="0">
                <a:latin typeface="微軟正黑體" panose="020B0604030504040204" pitchFamily="34" charset="-120"/>
                <a:ea typeface="微軟正黑體" panose="020B0604030504040204" pitchFamily="34" charset="-120"/>
              </a:rPr>
              <a:t>45</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90</a:t>
            </a:r>
            <a:r>
              <a:rPr lang="zh-TW" altLang="en-US" sz="2400" dirty="0">
                <a:latin typeface="微軟正黑體" panose="020B0604030504040204" pitchFamily="34" charset="-120"/>
                <a:ea typeface="微軟正黑體" panose="020B0604030504040204" pitchFamily="34" charset="-120"/>
              </a:rPr>
              <a:t>度之間，約</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分鐘。</a:t>
            </a:r>
          </a:p>
          <a:p>
            <a:r>
              <a:rPr lang="zh-TW" altLang="en-US" sz="2400" b="1" dirty="0">
                <a:latin typeface="微軟正黑體" panose="020B0604030504040204" pitchFamily="34" charset="-120"/>
                <a:ea typeface="微軟正黑體" panose="020B0604030504040204" pitchFamily="34" charset="-120"/>
              </a:rPr>
              <a:t>按摩</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搭配精油</a:t>
            </a:r>
            <a:r>
              <a:rPr lang="en-US" altLang="zh-TW" sz="2400" b="1" dirty="0">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手握拳，利用手指關節按壓，或是選擇表面平滑的按摩器具。</a:t>
            </a:r>
            <a:endParaRPr lang="en-US" altLang="zh-TW" sz="2400"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避免久坐、久站、蹺腳：</a:t>
            </a:r>
            <a:r>
              <a:rPr lang="zh-TW" altLang="en-US" sz="2400" dirty="0">
                <a:latin typeface="微軟正黑體" panose="020B0604030504040204" pitchFamily="34" charset="-120"/>
                <a:ea typeface="微軟正黑體" panose="020B0604030504040204" pitchFamily="34" charset="-120"/>
              </a:rPr>
              <a:t>每小時起來走動一次。</a:t>
            </a:r>
          </a:p>
          <a:p>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p>
            <a:pPr marL="0" indent="0">
              <a:buNone/>
            </a:pPr>
            <a:endParaRPr lang="zh-TW" altLang="en-US" sz="2400" b="1"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E8F8D594-0B7C-C363-6EF1-3A6B86F85568}"/>
              </a:ext>
            </a:extLst>
          </p:cNvPr>
          <p:cNvPicPr>
            <a:picLocks noChangeAspect="1"/>
          </p:cNvPicPr>
          <p:nvPr/>
        </p:nvPicPr>
        <p:blipFill>
          <a:blip r:embed="rId2"/>
          <a:stretch>
            <a:fillRect/>
          </a:stretch>
        </p:blipFill>
        <p:spPr>
          <a:xfrm>
            <a:off x="8433328" y="756870"/>
            <a:ext cx="3077028" cy="4615543"/>
          </a:xfrm>
          <a:prstGeom prst="rect">
            <a:avLst/>
          </a:prstGeom>
          <a:ln>
            <a:noFill/>
          </a:ln>
          <a:effectLst>
            <a:softEdge rad="112500"/>
          </a:effectLst>
        </p:spPr>
      </p:pic>
    </p:spTree>
    <p:extLst>
      <p:ext uri="{BB962C8B-B14F-4D97-AF65-F5344CB8AC3E}">
        <p14:creationId xmlns:p14="http://schemas.microsoft.com/office/powerpoint/2010/main" val="30520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8F8D594-0B7C-C363-6EF1-3A6B86F85568}"/>
              </a:ext>
            </a:extLst>
          </p:cNvPr>
          <p:cNvPicPr>
            <a:picLocks noChangeAspect="1"/>
          </p:cNvPicPr>
          <p:nvPr/>
        </p:nvPicPr>
        <p:blipFill>
          <a:blip r:embed="rId2"/>
          <a:stretch>
            <a:fillRect/>
          </a:stretch>
        </p:blipFill>
        <p:spPr>
          <a:xfrm>
            <a:off x="8431345" y="756870"/>
            <a:ext cx="3077028" cy="4615543"/>
          </a:xfrm>
          <a:prstGeom prst="rect">
            <a:avLst/>
          </a:prstGeom>
          <a:ln>
            <a:noFill/>
          </a:ln>
          <a:effectLst>
            <a:softEdge rad="112500"/>
          </a:effectLst>
        </p:spPr>
      </p:pic>
      <p:sp>
        <p:nvSpPr>
          <p:cNvPr id="4" name="標題 3">
            <a:extLst>
              <a:ext uri="{FF2B5EF4-FFF2-40B4-BE49-F238E27FC236}">
                <a16:creationId xmlns:a16="http://schemas.microsoft.com/office/drawing/2014/main" id="{C6962666-E3B2-9955-E2AF-40E03DB14B8B}"/>
              </a:ext>
            </a:extLst>
          </p:cNvPr>
          <p:cNvSpPr>
            <a:spLocks noGrp="1"/>
          </p:cNvSpPr>
          <p:nvPr>
            <p:ph type="title"/>
          </p:nvPr>
        </p:nvSpPr>
        <p:spPr>
          <a:xfrm>
            <a:off x="683627" y="177800"/>
            <a:ext cx="10396882" cy="1158140"/>
          </a:xfrm>
        </p:spPr>
        <p:txBody>
          <a:bodyPr/>
          <a:lstStyle/>
          <a:p>
            <a:r>
              <a:rPr lang="zh-TW" altLang="en-US" b="1" dirty="0">
                <a:latin typeface="微軟正黑體" panose="020B0604030504040204" pitchFamily="34" charset="-120"/>
                <a:ea typeface="微軟正黑體" panose="020B0604030504040204" pitchFamily="34" charset="-120"/>
              </a:rPr>
              <a:t>靜脈曲張預防及改善方法</a:t>
            </a:r>
          </a:p>
        </p:txBody>
      </p:sp>
      <p:sp>
        <p:nvSpPr>
          <p:cNvPr id="8" name="內容版面配置區 7">
            <a:extLst>
              <a:ext uri="{FF2B5EF4-FFF2-40B4-BE49-F238E27FC236}">
                <a16:creationId xmlns:a16="http://schemas.microsoft.com/office/drawing/2014/main" id="{8ACA70C8-09DC-1B4E-7745-330AFDD69FE8}"/>
              </a:ext>
            </a:extLst>
          </p:cNvPr>
          <p:cNvSpPr>
            <a:spLocks noGrp="1"/>
          </p:cNvSpPr>
          <p:nvPr>
            <p:ph sz="quarter" idx="14"/>
          </p:nvPr>
        </p:nvSpPr>
        <p:spPr>
          <a:xfrm>
            <a:off x="802399" y="1335940"/>
            <a:ext cx="7510174" cy="3863177"/>
          </a:xfrm>
        </p:spPr>
        <p:txBody>
          <a:bodyPr>
            <a:noAutofit/>
          </a:bodyPr>
          <a:lstStyle/>
          <a:p>
            <a:r>
              <a:rPr lang="zh-TW" altLang="en-US" sz="2400" b="1" dirty="0">
                <a:latin typeface="微軟正黑體" panose="020B0604030504040204" pitchFamily="34" charset="-120"/>
                <a:ea typeface="微軟正黑體" panose="020B0604030504040204" pitchFamily="34" charset="-120"/>
              </a:rPr>
              <a:t>減肥：</a:t>
            </a:r>
            <a:r>
              <a:rPr lang="zh-TW" altLang="en-US" sz="2400" dirty="0">
                <a:latin typeface="微軟正黑體" panose="020B0604030504040204" pitchFamily="34" charset="-120"/>
                <a:ea typeface="微軟正黑體" panose="020B0604030504040204" pitchFamily="34" charset="-120"/>
              </a:rPr>
              <a:t>減少下肢因重力而使靜脈再度曲張。</a:t>
            </a:r>
          </a:p>
          <a:p>
            <a:r>
              <a:rPr lang="zh-TW" altLang="en-US" sz="2400" b="1" dirty="0">
                <a:latin typeface="微軟正黑體" panose="020B0604030504040204" pitchFamily="34" charset="-120"/>
                <a:ea typeface="微軟正黑體" panose="020B0604030504040204" pitchFamily="34" charset="-120"/>
              </a:rPr>
              <a:t>減少鹽的攝取量：</a:t>
            </a:r>
            <a:r>
              <a:rPr lang="zh-TW" altLang="en-US" sz="2400" dirty="0">
                <a:latin typeface="微軟正黑體" panose="020B0604030504040204" pitchFamily="34" charset="-120"/>
                <a:ea typeface="微軟正黑體" panose="020B0604030504040204" pitchFamily="34" charset="-120"/>
              </a:rPr>
              <a:t>以免鈉含量過高，造成浮腫。</a:t>
            </a:r>
          </a:p>
          <a:p>
            <a:r>
              <a:rPr lang="zh-TW" altLang="en-US" sz="2400" b="1" dirty="0">
                <a:latin typeface="微軟正黑體" panose="020B0604030504040204" pitchFamily="34" charset="-120"/>
                <a:ea typeface="微軟正黑體" panose="020B0604030504040204" pitchFamily="34" charset="-120"/>
              </a:rPr>
              <a:t>多吃排水食物：</a:t>
            </a:r>
            <a:r>
              <a:rPr lang="zh-TW" altLang="en-US" sz="2400" dirty="0">
                <a:latin typeface="微軟正黑體" panose="020B0604030504040204" pitchFamily="34" charset="-120"/>
                <a:ea typeface="微軟正黑體" panose="020B0604030504040204" pitchFamily="34" charset="-120"/>
              </a:rPr>
              <a:t>西瓜、木瓜、椰子水、冬瓜、綠豆、紅豆、薏仁、茯苓、黑豆</a:t>
            </a:r>
            <a:r>
              <a:rPr lang="en-US" altLang="zh-TW" sz="2400" dirty="0">
                <a:latin typeface="微軟正黑體" panose="020B0604030504040204" pitchFamily="34" charset="-120"/>
                <a:ea typeface="微軟正黑體" panose="020B0604030504040204" pitchFamily="34" charset="-120"/>
              </a:rPr>
              <a:t>…</a:t>
            </a:r>
          </a:p>
          <a:p>
            <a:r>
              <a:rPr lang="zh-TW" altLang="en-US" sz="2400" b="1" dirty="0">
                <a:latin typeface="微軟正黑體" panose="020B0604030504040204" pitchFamily="34" charset="-120"/>
                <a:ea typeface="微軟正黑體" panose="020B0604030504040204" pitchFamily="34" charset="-120"/>
              </a:rPr>
              <a:t>藥物：</a:t>
            </a:r>
            <a:r>
              <a:rPr lang="zh-TW" altLang="en-US" sz="2400" dirty="0">
                <a:latin typeface="微軟正黑體" panose="020B0604030504040204" pitchFamily="34" charset="-120"/>
                <a:ea typeface="微軟正黑體" panose="020B0604030504040204" pitchFamily="34" charset="-120"/>
              </a:rPr>
              <a:t>某些藥物副作用易產生水腫。</a:t>
            </a:r>
            <a:endParaRPr lang="en-US" altLang="zh-TW" sz="2400"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戒菸：</a:t>
            </a:r>
            <a:r>
              <a:rPr lang="zh-TW" altLang="en-US" sz="2400" dirty="0">
                <a:latin typeface="微軟正黑體" panose="020B0604030504040204" pitchFamily="34" charset="-120"/>
                <a:ea typeface="微軟正黑體" panose="020B0604030504040204" pitchFamily="34" charset="-120"/>
              </a:rPr>
              <a:t>抽菸會使血壓升高及動、靜脈受損。</a:t>
            </a:r>
            <a:endParaRPr lang="en-US" altLang="zh-TW" sz="2400"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改善便秘：</a:t>
            </a:r>
            <a:r>
              <a:rPr lang="zh-TW" altLang="en-US" sz="2400" dirty="0">
                <a:latin typeface="微軟正黑體" panose="020B0604030504040204" pitchFamily="34" charset="-120"/>
                <a:ea typeface="微軟正黑體" panose="020B0604030504040204" pitchFamily="34" charset="-120"/>
              </a:rPr>
              <a:t>減少腹腔壓力。</a:t>
            </a:r>
          </a:p>
          <a:p>
            <a:endParaRPr lang="zh-TW" altLang="en-US" sz="2400"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862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ED6668-FF62-F164-BD87-9D73AFB6661B}"/>
              </a:ext>
            </a:extLst>
          </p:cNvPr>
          <p:cNvSpPr>
            <a:spLocks noGrp="1"/>
          </p:cNvSpPr>
          <p:nvPr>
            <p:ph type="title"/>
          </p:nvPr>
        </p:nvSpPr>
        <p:spPr>
          <a:xfrm>
            <a:off x="703412" y="3563469"/>
            <a:ext cx="5594294" cy="1966367"/>
          </a:xfrm>
        </p:spPr>
        <p:txBody>
          <a:bodyPr>
            <a:noAutofit/>
          </a:bodyPr>
          <a:lstStyle/>
          <a:p>
            <a:r>
              <a:rPr lang="zh-TW" altLang="en-US" sz="6000" b="1" dirty="0">
                <a:latin typeface="微軟正黑體" panose="020B0604030504040204" pitchFamily="34" charset="-120"/>
                <a:ea typeface="微軟正黑體" panose="020B0604030504040204" pitchFamily="34" charset="-120"/>
              </a:rPr>
              <a:t>簡單改善</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下肢水腫的運動</a:t>
            </a:r>
          </a:p>
        </p:txBody>
      </p:sp>
      <p:pic>
        <p:nvPicPr>
          <p:cNvPr id="6" name="內容版面配置區 5">
            <a:extLst>
              <a:ext uri="{FF2B5EF4-FFF2-40B4-BE49-F238E27FC236}">
                <a16:creationId xmlns:a16="http://schemas.microsoft.com/office/drawing/2014/main" id="{96FE52F1-19C7-36E7-5CC0-D4A927CF2524}"/>
              </a:ext>
            </a:extLst>
          </p:cNvPr>
          <p:cNvPicPr>
            <a:picLocks noGrp="1" noChangeAspect="1"/>
          </p:cNvPicPr>
          <p:nvPr>
            <p:ph sz="quarter" idx="13"/>
          </p:nvPr>
        </p:nvPicPr>
        <p:blipFill>
          <a:blip r:embed="rId2"/>
          <a:stretch>
            <a:fillRect/>
          </a:stretch>
        </p:blipFill>
        <p:spPr>
          <a:xfrm>
            <a:off x="6823278" y="0"/>
            <a:ext cx="4270546" cy="6405821"/>
          </a:xfrm>
          <a:prstGeom prst="rect">
            <a:avLst/>
          </a:prstGeom>
          <a:ln>
            <a:noFill/>
          </a:ln>
          <a:effectLst>
            <a:softEdge rad="112500"/>
          </a:effectLst>
        </p:spPr>
      </p:pic>
    </p:spTree>
    <p:extLst>
      <p:ext uri="{BB962C8B-B14F-4D97-AF65-F5344CB8AC3E}">
        <p14:creationId xmlns:p14="http://schemas.microsoft.com/office/powerpoint/2010/main" val="37563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39FA96F-3A7C-3794-CA7A-7CD455BB2622}"/>
              </a:ext>
            </a:extLst>
          </p:cNvPr>
          <p:cNvPicPr>
            <a:picLocks noChangeAspect="1"/>
          </p:cNvPicPr>
          <p:nvPr/>
        </p:nvPicPr>
        <p:blipFill>
          <a:blip r:embed="rId2"/>
          <a:stretch>
            <a:fillRect/>
          </a:stretch>
        </p:blipFill>
        <p:spPr>
          <a:xfrm>
            <a:off x="2667000" y="0"/>
            <a:ext cx="6858000" cy="6858000"/>
          </a:xfrm>
          <a:prstGeom prst="rect">
            <a:avLst/>
          </a:prstGeom>
          <a:ln>
            <a:noFill/>
          </a:ln>
          <a:effectLst>
            <a:softEdge rad="112500"/>
          </a:effectLst>
        </p:spPr>
      </p:pic>
    </p:spTree>
    <p:extLst>
      <p:ext uri="{BB962C8B-B14F-4D97-AF65-F5344CB8AC3E}">
        <p14:creationId xmlns:p14="http://schemas.microsoft.com/office/powerpoint/2010/main" val="219435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428D6A-A4F9-79CF-04E1-B4A546C9AC41}"/>
              </a:ext>
            </a:extLst>
          </p:cNvPr>
          <p:cNvSpPr>
            <a:spLocks noGrp="1"/>
          </p:cNvSpPr>
          <p:nvPr>
            <p:ph type="title"/>
          </p:nvPr>
        </p:nvSpPr>
        <p:spPr>
          <a:xfrm>
            <a:off x="576073" y="361601"/>
            <a:ext cx="10396882" cy="1158140"/>
          </a:xfrm>
        </p:spPr>
        <p:txBody>
          <a:bodyPr/>
          <a:lstStyle/>
          <a:p>
            <a:r>
              <a:rPr lang="zh-TW" altLang="en-US" b="1" dirty="0">
                <a:latin typeface="微軟正黑體" panose="020B0604030504040204" pitchFamily="34" charset="-120"/>
                <a:ea typeface="微軟正黑體" panose="020B0604030504040204" pitchFamily="34" charset="-120"/>
              </a:rPr>
              <a:t>踮腳尖維持好體態</a:t>
            </a:r>
          </a:p>
        </p:txBody>
      </p:sp>
      <p:sp>
        <p:nvSpPr>
          <p:cNvPr id="4" name="內容版面配置區 3">
            <a:extLst>
              <a:ext uri="{FF2B5EF4-FFF2-40B4-BE49-F238E27FC236}">
                <a16:creationId xmlns:a16="http://schemas.microsoft.com/office/drawing/2014/main" id="{17A2ED5D-5870-07E5-7C84-BFEFBA655923}"/>
              </a:ext>
            </a:extLst>
          </p:cNvPr>
          <p:cNvSpPr>
            <a:spLocks noGrp="1"/>
          </p:cNvSpPr>
          <p:nvPr>
            <p:ph sz="quarter" idx="13"/>
          </p:nvPr>
        </p:nvSpPr>
        <p:spPr>
          <a:xfrm>
            <a:off x="685800" y="1823281"/>
            <a:ext cx="5088714" cy="3311189"/>
          </a:xfrm>
        </p:spPr>
        <p:txBody>
          <a:bodyPr>
            <a:normAutofit/>
          </a:bodyPr>
          <a:lstStyle/>
          <a:p>
            <a:pPr marL="0" indent="0">
              <a:buNone/>
            </a:pPr>
            <a:r>
              <a:rPr lang="zh-TW" altLang="en-US" sz="3200" dirty="0">
                <a:latin typeface="微軟正黑體" panose="020B0604030504040204" pitchFamily="34" charset="-120"/>
                <a:ea typeface="微軟正黑體" panose="020B0604030504040204" pitchFamily="34" charset="-120"/>
              </a:rPr>
              <a:t>多做「踮腳尖」的動作藏著不少好處，能幫助我們</a:t>
            </a:r>
            <a:r>
              <a:rPr lang="zh-TW" altLang="en-US" sz="3200" b="1" dirty="0">
                <a:latin typeface="微軟正黑體" panose="020B0604030504040204" pitchFamily="34" charset="-120"/>
                <a:ea typeface="微軟正黑體" panose="020B0604030504040204" pitchFamily="34" charset="-120"/>
              </a:rPr>
              <a:t>改善靜脈曲張、消水腫、間接保護膝蓋</a:t>
            </a:r>
            <a:r>
              <a:rPr lang="zh-TW" altLang="en-US" sz="3200" dirty="0">
                <a:latin typeface="微軟正黑體" panose="020B0604030504040204" pitchFamily="34" charset="-120"/>
                <a:ea typeface="微軟正黑體" panose="020B0604030504040204" pitchFamily="34" charset="-120"/>
              </a:rPr>
              <a:t>，無形中也讓你的身型體態更美好。</a:t>
            </a:r>
          </a:p>
        </p:txBody>
      </p:sp>
      <p:pic>
        <p:nvPicPr>
          <p:cNvPr id="6" name="內容版面配置區 5">
            <a:extLst>
              <a:ext uri="{FF2B5EF4-FFF2-40B4-BE49-F238E27FC236}">
                <a16:creationId xmlns:a16="http://schemas.microsoft.com/office/drawing/2014/main" id="{4E011872-1296-88E1-C15D-CC146987E1C1}"/>
              </a:ext>
            </a:extLst>
          </p:cNvPr>
          <p:cNvPicPr>
            <a:picLocks noGrp="1" noChangeAspect="1"/>
          </p:cNvPicPr>
          <p:nvPr>
            <p:ph sz="quarter" idx="14"/>
          </p:nvPr>
        </p:nvPicPr>
        <p:blipFill>
          <a:blip r:embed="rId2"/>
          <a:stretch>
            <a:fillRect/>
          </a:stretch>
        </p:blipFill>
        <p:spPr>
          <a:xfrm>
            <a:off x="5774514" y="1773405"/>
            <a:ext cx="5770931" cy="3311190"/>
          </a:xfrm>
          <a:prstGeom prst="rect">
            <a:avLst/>
          </a:prstGeom>
          <a:ln>
            <a:noFill/>
          </a:ln>
          <a:effectLst>
            <a:softEdge rad="112500"/>
          </a:effectLst>
        </p:spPr>
      </p:pic>
    </p:spTree>
    <p:extLst>
      <p:ext uri="{BB962C8B-B14F-4D97-AF65-F5344CB8AC3E}">
        <p14:creationId xmlns:p14="http://schemas.microsoft.com/office/powerpoint/2010/main" val="391837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8828184-AA78-7D2A-82C1-493ED9F8185C}"/>
              </a:ext>
            </a:extLst>
          </p:cNvPr>
          <p:cNvSpPr>
            <a:spLocks noGrp="1"/>
          </p:cNvSpPr>
          <p:nvPr>
            <p:ph type="title"/>
          </p:nvPr>
        </p:nvSpPr>
        <p:spPr>
          <a:xfrm>
            <a:off x="684833" y="177800"/>
            <a:ext cx="10396882" cy="1151965"/>
          </a:xfrm>
        </p:spPr>
        <p:txBody>
          <a:bodyPr/>
          <a:lstStyle/>
          <a:p>
            <a:r>
              <a:rPr lang="zh-TW" altLang="en-US" b="1" dirty="0">
                <a:latin typeface="微軟正黑體" panose="020B0604030504040204" pitchFamily="34" charset="-120"/>
                <a:ea typeface="微軟正黑體" panose="020B0604030504040204" pitchFamily="34" charset="-120"/>
              </a:rPr>
              <a:t>坐姿踮腳尖＋翹腳板</a:t>
            </a:r>
          </a:p>
        </p:txBody>
      </p:sp>
      <p:pic>
        <p:nvPicPr>
          <p:cNvPr id="7" name="內容版面配置區 6">
            <a:extLst>
              <a:ext uri="{FF2B5EF4-FFF2-40B4-BE49-F238E27FC236}">
                <a16:creationId xmlns:a16="http://schemas.microsoft.com/office/drawing/2014/main" id="{6D4C8E72-72C2-356F-E0B1-0D1A39565411}"/>
              </a:ext>
            </a:extLst>
          </p:cNvPr>
          <p:cNvPicPr>
            <a:picLocks noGrp="1" noChangeAspect="1"/>
          </p:cNvPicPr>
          <p:nvPr>
            <p:ph sz="quarter" idx="13"/>
          </p:nvPr>
        </p:nvPicPr>
        <p:blipFill>
          <a:blip r:embed="rId2"/>
          <a:stretch>
            <a:fillRect/>
          </a:stretch>
        </p:blipFill>
        <p:spPr>
          <a:xfrm>
            <a:off x="2735943" y="1188961"/>
            <a:ext cx="6720114" cy="4480077"/>
          </a:xfrm>
          <a:prstGeom prst="rect">
            <a:avLst/>
          </a:prstGeom>
          <a:ln>
            <a:noFill/>
          </a:ln>
          <a:effectLst>
            <a:softEdge rad="112500"/>
          </a:effectLst>
        </p:spPr>
      </p:pic>
    </p:spTree>
    <p:extLst>
      <p:ext uri="{BB962C8B-B14F-4D97-AF65-F5344CB8AC3E}">
        <p14:creationId xmlns:p14="http://schemas.microsoft.com/office/powerpoint/2010/main" val="46006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9A8C3D6-5441-BB25-5897-DB86A00A8ECA}"/>
              </a:ext>
            </a:extLst>
          </p:cNvPr>
          <p:cNvPicPr>
            <a:picLocks noChangeAspect="1"/>
          </p:cNvPicPr>
          <p:nvPr/>
        </p:nvPicPr>
        <p:blipFill>
          <a:blip r:embed="rId2"/>
          <a:stretch>
            <a:fillRect/>
          </a:stretch>
        </p:blipFill>
        <p:spPr>
          <a:xfrm>
            <a:off x="7129419" y="1909352"/>
            <a:ext cx="4376781" cy="2917854"/>
          </a:xfrm>
          <a:prstGeom prst="rect">
            <a:avLst/>
          </a:prstGeom>
        </p:spPr>
      </p:pic>
      <p:sp>
        <p:nvSpPr>
          <p:cNvPr id="5" name="標題 4">
            <a:extLst>
              <a:ext uri="{FF2B5EF4-FFF2-40B4-BE49-F238E27FC236}">
                <a16:creationId xmlns:a16="http://schemas.microsoft.com/office/drawing/2014/main" id="{78828184-AA78-7D2A-82C1-493ED9F8185C}"/>
              </a:ext>
            </a:extLst>
          </p:cNvPr>
          <p:cNvSpPr>
            <a:spLocks noGrp="1"/>
          </p:cNvSpPr>
          <p:nvPr>
            <p:ph type="title"/>
          </p:nvPr>
        </p:nvSpPr>
        <p:spPr>
          <a:xfrm>
            <a:off x="685800" y="283541"/>
            <a:ext cx="10396882" cy="1158140"/>
          </a:xfrm>
        </p:spPr>
        <p:txBody>
          <a:bodyPr/>
          <a:lstStyle/>
          <a:p>
            <a:r>
              <a:rPr lang="zh-TW" altLang="en-US" b="1" dirty="0">
                <a:latin typeface="微軟正黑體" panose="020B0604030504040204" pitchFamily="34" charset="-120"/>
                <a:ea typeface="微軟正黑體" panose="020B0604030504040204" pitchFamily="34" charset="-120"/>
              </a:rPr>
              <a:t>站姿踮腳尖＋翹腳板</a:t>
            </a:r>
          </a:p>
        </p:txBody>
      </p:sp>
      <p:sp>
        <p:nvSpPr>
          <p:cNvPr id="4" name="內容版面配置區 3">
            <a:extLst>
              <a:ext uri="{FF2B5EF4-FFF2-40B4-BE49-F238E27FC236}">
                <a16:creationId xmlns:a16="http://schemas.microsoft.com/office/drawing/2014/main" id="{0E7650CD-D09E-9E83-F600-4F22AFE58D5A}"/>
              </a:ext>
            </a:extLst>
          </p:cNvPr>
          <p:cNvSpPr>
            <a:spLocks noGrp="1"/>
          </p:cNvSpPr>
          <p:nvPr>
            <p:ph sz="quarter" idx="13"/>
          </p:nvPr>
        </p:nvSpPr>
        <p:spPr>
          <a:xfrm>
            <a:off x="685800" y="1712685"/>
            <a:ext cx="5088714" cy="3311189"/>
          </a:xfrm>
        </p:spPr>
        <p:txBody>
          <a:bodyPr>
            <a:normAutofit/>
          </a:bodyPr>
          <a:lstStyle/>
          <a:p>
            <a:pPr marL="457200" indent="-457200">
              <a:buFont typeface="+mj-lt"/>
              <a:buAutoNum type="arabicPeriod"/>
            </a:pPr>
            <a:r>
              <a:rPr lang="zh-TW" altLang="en-US" sz="2800" b="1" dirty="0">
                <a:latin typeface="微軟正黑體" panose="020B0604030504040204" pitchFamily="34" charset="-120"/>
                <a:ea typeface="微軟正黑體" panose="020B0604030504040204" pitchFamily="34" charset="-120"/>
              </a:rPr>
              <a:t>前後弓箭步</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b="1" dirty="0">
                <a:latin typeface="微軟正黑體" panose="020B0604030504040204" pitchFamily="34" charset="-120"/>
                <a:ea typeface="微軟正黑體" panose="020B0604030504040204" pitchFamily="34" charset="-120"/>
              </a:rPr>
              <a:t>膝蓋微蹲</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b="1" dirty="0">
                <a:latin typeface="微軟正黑體" panose="020B0604030504040204" pitchFamily="34" charset="-120"/>
                <a:ea typeface="微軟正黑體" panose="020B0604030504040204" pitchFamily="34" charset="-120"/>
              </a:rPr>
              <a:t>旋轉踝關節</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b="1" dirty="0">
                <a:latin typeface="微軟正黑體" panose="020B0604030504040204" pitchFamily="34" charset="-120"/>
                <a:ea typeface="微軟正黑體" panose="020B0604030504040204" pitchFamily="34" charset="-120"/>
              </a:rPr>
              <a:t>墊腳尖</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b="1" dirty="0">
                <a:latin typeface="微軟正黑體" panose="020B0604030504040204" pitchFamily="34" charset="-120"/>
                <a:ea typeface="微軟正黑體" panose="020B0604030504040204" pitchFamily="34" charset="-120"/>
              </a:rPr>
              <a:t>蹺腳板</a:t>
            </a:r>
          </a:p>
        </p:txBody>
      </p:sp>
      <p:pic>
        <p:nvPicPr>
          <p:cNvPr id="8" name="圖片 7">
            <a:extLst>
              <a:ext uri="{FF2B5EF4-FFF2-40B4-BE49-F238E27FC236}">
                <a16:creationId xmlns:a16="http://schemas.microsoft.com/office/drawing/2014/main" id="{4BDAD508-2267-0A0D-1443-017BFFF901ED}"/>
              </a:ext>
            </a:extLst>
          </p:cNvPr>
          <p:cNvPicPr>
            <a:picLocks noChangeAspect="1"/>
          </p:cNvPicPr>
          <p:nvPr/>
        </p:nvPicPr>
        <p:blipFill>
          <a:blip r:embed="rId3"/>
          <a:stretch>
            <a:fillRect/>
          </a:stretch>
        </p:blipFill>
        <p:spPr>
          <a:xfrm>
            <a:off x="3406505" y="1909352"/>
            <a:ext cx="4376783" cy="2917855"/>
          </a:xfrm>
          <a:prstGeom prst="rect">
            <a:avLst/>
          </a:prstGeom>
        </p:spPr>
      </p:pic>
    </p:spTree>
    <p:extLst>
      <p:ext uri="{BB962C8B-B14F-4D97-AF65-F5344CB8AC3E}">
        <p14:creationId xmlns:p14="http://schemas.microsoft.com/office/powerpoint/2010/main" val="334463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48"/>
          <p:cNvSpPr txBox="1">
            <a:spLocks noGrp="1"/>
          </p:cNvSpPr>
          <p:nvPr>
            <p:ph type="title" idx="4294967295"/>
          </p:nvPr>
        </p:nvSpPr>
        <p:spPr>
          <a:xfrm>
            <a:off x="359490" y="52190"/>
            <a:ext cx="5114925" cy="903100"/>
          </a:xfrm>
          <a:prstGeom prst="rect">
            <a:avLst/>
          </a:prstGeom>
        </p:spPr>
        <p:txBody>
          <a:bodyPr spcFirstLastPara="1" vert="horz" wrap="square" lIns="121900" tIns="121900" rIns="121900" bIns="121900" rtlCol="0" anchor="b" anchorCtr="0">
            <a:noAutofit/>
          </a:bodyPr>
          <a:lstStyle/>
          <a:p>
            <a:pPr algn="ctr"/>
            <a:r>
              <a:rPr lang="zh-TW" altLang="en-US" sz="4000" b="1" dirty="0">
                <a:latin typeface="微軟正黑體" panose="020B0604030504040204" pitchFamily="34" charset="-120"/>
                <a:ea typeface="微軟正黑體" panose="020B0604030504040204" pitchFamily="34" charset="-120"/>
              </a:rPr>
              <a:t>蔡婉盈 職能治療師</a:t>
            </a:r>
            <a:endParaRPr sz="4000" b="1" dirty="0">
              <a:latin typeface="微軟正黑體" panose="020B0604030504040204" pitchFamily="34" charset="-120"/>
              <a:ea typeface="微軟正黑體" panose="020B0604030504040204" pitchFamily="34" charset="-120"/>
            </a:endParaRPr>
          </a:p>
        </p:txBody>
      </p:sp>
      <p:sp>
        <p:nvSpPr>
          <p:cNvPr id="1095" name="Google Shape;1095;p48"/>
          <p:cNvSpPr txBox="1">
            <a:spLocks noGrp="1"/>
          </p:cNvSpPr>
          <p:nvPr>
            <p:ph type="subTitle" idx="4294967295"/>
          </p:nvPr>
        </p:nvSpPr>
        <p:spPr>
          <a:xfrm>
            <a:off x="5474413" y="122623"/>
            <a:ext cx="6137301" cy="5780087"/>
          </a:xfrm>
          <a:prstGeom prst="rect">
            <a:avLst/>
          </a:prstGeom>
        </p:spPr>
        <p:txBody>
          <a:bodyPr spcFirstLastPara="1" vert="horz" wrap="square" lIns="121900" tIns="121900" rIns="121900" bIns="121900" rtlCol="0" anchor="t" anchorCtr="0">
            <a:noAutofit/>
          </a:bodyPr>
          <a:lstStyle/>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德霖管理顧問公司</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勞工健康相關服務人員</a:t>
            </a:r>
            <a:endParaRPr lang="en-US" altLang="zh-TW" sz="2200" dirty="0">
              <a:latin typeface="微軟正黑體" panose="020B0604030504040204" pitchFamily="34" charset="-120"/>
              <a:ea typeface="微軟正黑體" panose="020B0604030504040204" pitchFamily="34" charset="-120"/>
            </a:endParaRP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多場公</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私人單位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健康衛教講師</a:t>
            </a: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國家中山科學研究院</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石園聯合診所</a:t>
            </a:r>
            <a:endParaRPr lang="en-US" altLang="zh-TW" sz="2200" dirty="0">
              <a:latin typeface="微軟正黑體" panose="020B0604030504040204" pitchFamily="34" charset="-120"/>
              <a:ea typeface="微軟正黑體" panose="020B0604030504040204" pitchFamily="34" charset="-120"/>
            </a:endParaRP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長期照顧服務人員</a:t>
            </a:r>
            <a:endParaRPr lang="en-US" altLang="zh-TW" sz="2200" dirty="0">
              <a:latin typeface="微軟正黑體" panose="020B0604030504040204" pitchFamily="34" charset="-120"/>
              <a:ea typeface="微軟正黑體" panose="020B0604030504040204" pitchFamily="34" charset="-120"/>
            </a:endParaRP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長庚大學職能治療學系</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早療研究團隊</a:t>
            </a:r>
            <a:endParaRPr lang="en-US" altLang="zh-TW" sz="2200" dirty="0">
              <a:latin typeface="微軟正黑體" panose="020B0604030504040204" pitchFamily="34" charset="-120"/>
              <a:ea typeface="微軟正黑體" panose="020B0604030504040204" pitchFamily="34" charset="-120"/>
            </a:endParaRP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衛生福利部桃園醫院</a:t>
            </a: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桃園市特殊教育專業團隊</a:t>
            </a: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中壢長榮醫院</a:t>
            </a: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賴明偉復健科診所</a:t>
            </a:r>
          </a:p>
          <a:p>
            <a:pPr marL="457200" indent="-457200" algn="l">
              <a:buFont typeface="Wingdings" panose="05000000000000000000" pitchFamily="2" charset="2"/>
              <a:buChar char="u"/>
            </a:pPr>
            <a:r>
              <a:rPr lang="zh-TW" altLang="en-US" sz="2200" dirty="0">
                <a:latin typeface="微軟正黑體" panose="020B0604030504040204" pitchFamily="34" charset="-120"/>
                <a:ea typeface="微軟正黑體" panose="020B0604030504040204" pitchFamily="34" charset="-120"/>
              </a:rPr>
              <a:t>天主教輔仁大學職能治療學士</a:t>
            </a:r>
          </a:p>
          <a:p>
            <a:pPr marL="186262" indent="0" algn="l"/>
            <a:endParaRPr lang="zh-TW" altLang="en-US" sz="2200" dirty="0">
              <a:latin typeface="微軟正黑體" panose="020B0604030504040204" pitchFamily="34" charset="-120"/>
              <a:ea typeface="微軟正黑體" panose="020B0604030504040204" pitchFamily="34" charset="-120"/>
            </a:endParaRPr>
          </a:p>
          <a:p>
            <a:pPr marL="0" indent="0" algn="l">
              <a:buClr>
                <a:schemeClr val="dk1"/>
              </a:buClr>
              <a:buSzPts val="1100"/>
            </a:pPr>
            <a:endParaRPr sz="2200"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E71B5CDF-065B-47FE-9AE2-D14CB462354B}"/>
              </a:ext>
            </a:extLst>
          </p:cNvPr>
          <p:cNvPicPr>
            <a:picLocks noChangeAspect="1"/>
          </p:cNvPicPr>
          <p:nvPr/>
        </p:nvPicPr>
        <p:blipFill>
          <a:blip r:embed="rId3"/>
          <a:stretch>
            <a:fillRect/>
          </a:stretch>
        </p:blipFill>
        <p:spPr>
          <a:xfrm>
            <a:off x="858584" y="955290"/>
            <a:ext cx="4116735" cy="4947420"/>
          </a:xfrm>
          <a:prstGeom prst="rect">
            <a:avLst/>
          </a:prstGeom>
          <a:ln>
            <a:noFill/>
          </a:ln>
          <a:effectLst>
            <a:softEdge rad="112500"/>
          </a:effectLst>
        </p:spPr>
      </p:pic>
    </p:spTree>
    <p:extLst>
      <p:ext uri="{BB962C8B-B14F-4D97-AF65-F5344CB8AC3E}">
        <p14:creationId xmlns:p14="http://schemas.microsoft.com/office/powerpoint/2010/main" val="36249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C91E016C-7EB6-A836-BD9C-5EA7B9D69A1F}"/>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4" name="標題 3">
            <a:extLst>
              <a:ext uri="{FF2B5EF4-FFF2-40B4-BE49-F238E27FC236}">
                <a16:creationId xmlns:a16="http://schemas.microsoft.com/office/drawing/2014/main" id="{8A87B65E-98A8-ED2B-60C3-1F2DF8D2DD75}"/>
              </a:ext>
            </a:extLst>
          </p:cNvPr>
          <p:cNvSpPr>
            <a:spLocks noGrp="1"/>
          </p:cNvSpPr>
          <p:nvPr>
            <p:ph type="title"/>
          </p:nvPr>
        </p:nvSpPr>
        <p:spPr>
          <a:xfrm>
            <a:off x="1891796" y="3213847"/>
            <a:ext cx="8596668" cy="1320800"/>
          </a:xfrm>
        </p:spPr>
        <p:txBody>
          <a:bodyPr>
            <a:normAutofit/>
          </a:bodyPr>
          <a:lstStyle/>
          <a:p>
            <a:pPr algn="ctr"/>
            <a:r>
              <a:rPr lang="zh-TW" altLang="en-US" sz="4400" b="1" dirty="0">
                <a:latin typeface="微軟正黑體" panose="020B0604030504040204" pitchFamily="34" charset="-120"/>
                <a:ea typeface="微軟正黑體" panose="020B0604030504040204" pitchFamily="34" charset="-120"/>
              </a:rPr>
              <a:t>感謝聆聽</a:t>
            </a:r>
          </a:p>
        </p:txBody>
      </p:sp>
    </p:spTree>
    <p:extLst>
      <p:ext uri="{BB962C8B-B14F-4D97-AF65-F5344CB8AC3E}">
        <p14:creationId xmlns:p14="http://schemas.microsoft.com/office/powerpoint/2010/main" val="235196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18C1633D-A693-1CF9-8352-4BEAC579551E}"/>
              </a:ext>
            </a:extLst>
          </p:cNvPr>
          <p:cNvSpPr>
            <a:spLocks noGrp="1"/>
          </p:cNvSpPr>
          <p:nvPr>
            <p:ph type="title" idx="4294967295"/>
          </p:nvPr>
        </p:nvSpPr>
        <p:spPr>
          <a:xfrm>
            <a:off x="757706" y="266420"/>
            <a:ext cx="7958137" cy="500062"/>
          </a:xfrm>
        </p:spPr>
        <p:txBody>
          <a:bodyPr>
            <a:noAutofit/>
          </a:bodyPr>
          <a:lstStyle/>
          <a:p>
            <a:pPr algn="l"/>
            <a:r>
              <a:rPr lang="zh-TW" altLang="en-US" sz="4000" b="1" dirty="0">
                <a:latin typeface="微軟正黑體" panose="020B0604030504040204" pitchFamily="34" charset="-120"/>
                <a:ea typeface="微軟正黑體" panose="020B0604030504040204" pitchFamily="34" charset="-120"/>
              </a:rPr>
              <a:t>參考資料及圖片來源</a:t>
            </a:r>
          </a:p>
        </p:txBody>
      </p:sp>
      <p:sp>
        <p:nvSpPr>
          <p:cNvPr id="6" name="內容版面配置區 5">
            <a:extLst>
              <a:ext uri="{FF2B5EF4-FFF2-40B4-BE49-F238E27FC236}">
                <a16:creationId xmlns:a16="http://schemas.microsoft.com/office/drawing/2014/main" id="{611CD7E8-B9FF-FDD7-F56E-281BC5BDC7CA}"/>
              </a:ext>
            </a:extLst>
          </p:cNvPr>
          <p:cNvSpPr>
            <a:spLocks noGrp="1"/>
          </p:cNvSpPr>
          <p:nvPr>
            <p:ph idx="4294967295"/>
          </p:nvPr>
        </p:nvSpPr>
        <p:spPr>
          <a:xfrm>
            <a:off x="757706" y="624114"/>
            <a:ext cx="10171112" cy="5152571"/>
          </a:xfrm>
        </p:spPr>
        <p:txBody>
          <a:bodyPr>
            <a:noAutofit/>
          </a:bodyPr>
          <a:lstStyle/>
          <a:p>
            <a:r>
              <a:rPr lang="en-US" altLang="zh-TW" sz="1100" dirty="0">
                <a:latin typeface="微軟正黑體" panose="020B0604030504040204" pitchFamily="34" charset="-120"/>
                <a:ea typeface="微軟正黑體" panose="020B0604030504040204" pitchFamily="34" charset="-120"/>
                <a:hlinkClick r:id="rId2"/>
              </a:rPr>
              <a:t>https://www.commonhealth.com.tw/article/85584</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3"/>
              </a:rPr>
              <a:t>https://www.auh.org.tw/NewsInfo/NewsArticle?no=711</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4"/>
              </a:rPr>
              <a:t>https://www.edh.tw/article/19334/3</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5"/>
              </a:rPr>
              <a:t>https://helloyishi.com.tw/heart-health/other-cardiovascular-issues/what-you-need-to-know-about-varicose-veins/</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6"/>
              </a:rPr>
              <a:t>https://www.tyh.com.tw/b_health_s.php?new_id=3275</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7"/>
              </a:rPr>
              <a:t>https://www.commonhealth.com.tw/article/76647?rec=ch-to-others-i2i-1-visitor&amp;from_website=ch&amp;from_id=article-85584&amp;from_order=6&amp;from_area=area02&amp;from_index=3</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8"/>
              </a:rPr>
              <a:t>https://www.commonhealth.com.tw/article/75933?rec=ch-to-others-i2i-1-visitor&amp;from_website=ch&amp;from_id=article-85584&amp;from_order=5&amp;from_area=area02&amp;from_index=2</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9"/>
              </a:rPr>
              <a:t>https://www.commonhealth.com.tw/article/70393</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10"/>
              </a:rPr>
              <a:t>https://www.commonhealth.com.tw/article/67778</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11"/>
              </a:rPr>
              <a:t>https://www.commonhealth.com.tw/article/77114?rec=ch-to-others-i2i-1-visitor&amp;from_website=ch&amp;from_id=article-75933&amp;from_order=5&amp;from_area=area02&amp;from_index=2</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12"/>
              </a:rPr>
              <a:t>https://www.commonhealth.com.tw/article/64304?rec=ch-to-others-i2i-1-visitor&amp;from_website=ch&amp;from_id=article-75933&amp;from_order=6&amp;from_area=area02&amp;from_index=3</a:t>
            </a:r>
            <a:endParaRPr lang="en-US" altLang="zh-TW" sz="1100" dirty="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hlinkClick r:id="rId13"/>
              </a:rPr>
              <a:t>https://www.epochtimes.com/b5/20/7/10/n12245380.htm</a:t>
            </a:r>
            <a:endParaRPr lang="en-US" altLang="zh-TW" sz="1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3365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9A2FF22-1CB5-7A3A-B434-EB7F8150D06D}"/>
              </a:ext>
            </a:extLst>
          </p:cNvPr>
          <p:cNvPicPr>
            <a:picLocks noChangeAspect="1"/>
          </p:cNvPicPr>
          <p:nvPr/>
        </p:nvPicPr>
        <p:blipFill>
          <a:blip r:embed="rId2"/>
          <a:stretch>
            <a:fillRect/>
          </a:stretch>
        </p:blipFill>
        <p:spPr>
          <a:xfrm>
            <a:off x="3625066" y="1052198"/>
            <a:ext cx="4941863" cy="4941863"/>
          </a:xfrm>
          <a:prstGeom prst="rect">
            <a:avLst/>
          </a:prstGeom>
        </p:spPr>
      </p:pic>
      <p:sp>
        <p:nvSpPr>
          <p:cNvPr id="6" name="標題 5">
            <a:extLst>
              <a:ext uri="{FF2B5EF4-FFF2-40B4-BE49-F238E27FC236}">
                <a16:creationId xmlns:a16="http://schemas.microsoft.com/office/drawing/2014/main" id="{52E49A69-3F93-E567-E278-F50D4DC0FD02}"/>
              </a:ext>
            </a:extLst>
          </p:cNvPr>
          <p:cNvSpPr>
            <a:spLocks noGrp="1"/>
          </p:cNvSpPr>
          <p:nvPr>
            <p:ph type="title" idx="4294967295"/>
          </p:nvPr>
        </p:nvSpPr>
        <p:spPr>
          <a:xfrm>
            <a:off x="1790697" y="215153"/>
            <a:ext cx="8610600" cy="648786"/>
          </a:xfrm>
        </p:spPr>
        <p:txBody>
          <a:bodyPr>
            <a:noAutofit/>
          </a:bodyPr>
          <a:lstStyle/>
          <a:p>
            <a:pPr algn="ctr"/>
            <a:r>
              <a:rPr lang="zh-TW" altLang="en-US" sz="4400" b="1" dirty="0">
                <a:latin typeface="微軟正黑體" panose="020B0604030504040204" pitchFamily="34" charset="-120"/>
                <a:ea typeface="微軟正黑體" panose="020B0604030504040204" pitchFamily="34" charset="-120"/>
              </a:rPr>
              <a:t>健康講座滿意度回饋</a:t>
            </a:r>
          </a:p>
        </p:txBody>
      </p:sp>
    </p:spTree>
    <p:extLst>
      <p:ext uri="{BB962C8B-B14F-4D97-AF65-F5344CB8AC3E}">
        <p14:creationId xmlns:p14="http://schemas.microsoft.com/office/powerpoint/2010/main" val="243505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7543D1D-3A5F-D7BA-90FC-9F43ABB20212}"/>
              </a:ext>
            </a:extLst>
          </p:cNvPr>
          <p:cNvPicPr>
            <a:picLocks noChangeAspect="1"/>
          </p:cNvPicPr>
          <p:nvPr/>
        </p:nvPicPr>
        <p:blipFill>
          <a:blip r:embed="rId2"/>
          <a:stretch>
            <a:fillRect/>
          </a:stretch>
        </p:blipFill>
        <p:spPr>
          <a:xfrm>
            <a:off x="-36993" y="0"/>
            <a:ext cx="12228993" cy="6858000"/>
          </a:xfrm>
          <a:prstGeom prst="rect">
            <a:avLst/>
          </a:prstGeom>
        </p:spPr>
      </p:pic>
      <p:sp>
        <p:nvSpPr>
          <p:cNvPr id="10" name="矩形 9">
            <a:extLst>
              <a:ext uri="{FF2B5EF4-FFF2-40B4-BE49-F238E27FC236}">
                <a16:creationId xmlns:a16="http://schemas.microsoft.com/office/drawing/2014/main" id="{DE51B549-DAFC-D230-1B71-D433FE533332}"/>
              </a:ext>
            </a:extLst>
          </p:cNvPr>
          <p:cNvSpPr/>
          <p:nvPr/>
        </p:nvSpPr>
        <p:spPr>
          <a:xfrm>
            <a:off x="1482636" y="3354382"/>
            <a:ext cx="1167307" cy="923330"/>
          </a:xfrm>
          <a:prstGeom prst="rect">
            <a:avLst/>
          </a:prstGeom>
          <a:noFill/>
        </p:spPr>
        <p:txBody>
          <a:bodyPr wrap="none" lIns="91440" tIns="45720" rIns="91440" bIns="45720">
            <a:spAutoFit/>
          </a:bodyPr>
          <a:lstStyle/>
          <a:p>
            <a:pPr algn="ctr"/>
            <a:r>
              <a:rPr lang="en-US" altLang="zh-TW" sz="5400" b="1" dirty="0">
                <a:ln w="22225">
                  <a:solidFill>
                    <a:schemeClr val="accent2"/>
                  </a:solidFill>
                  <a:prstDash val="solid"/>
                </a:ln>
                <a:solidFill>
                  <a:schemeClr val="accent2">
                    <a:lumMod val="40000"/>
                    <a:lumOff val="60000"/>
                  </a:schemeClr>
                </a:solidFill>
                <a:highlight>
                  <a:srgbClr val="FFFF00"/>
                </a:highlight>
              </a:rPr>
              <a:t>5%</a:t>
            </a:r>
            <a:endParaRPr lang="zh-TW" altLang="en-US" sz="5400" b="1" dirty="0">
              <a:ln w="22225">
                <a:solidFill>
                  <a:schemeClr val="accent2"/>
                </a:solidFill>
                <a:prstDash val="solid"/>
              </a:ln>
              <a:solidFill>
                <a:schemeClr val="accent2">
                  <a:lumMod val="40000"/>
                  <a:lumOff val="60000"/>
                </a:schemeClr>
              </a:solidFill>
              <a:highlight>
                <a:srgbClr val="FFFF00"/>
              </a:highlight>
            </a:endParaRPr>
          </a:p>
        </p:txBody>
      </p:sp>
      <p:sp>
        <p:nvSpPr>
          <p:cNvPr id="11" name="矩形 10">
            <a:extLst>
              <a:ext uri="{FF2B5EF4-FFF2-40B4-BE49-F238E27FC236}">
                <a16:creationId xmlns:a16="http://schemas.microsoft.com/office/drawing/2014/main" id="{80AB6EF6-0163-DB56-B7BD-86EC80F394CA}"/>
              </a:ext>
            </a:extLst>
          </p:cNvPr>
          <p:cNvSpPr/>
          <p:nvPr/>
        </p:nvSpPr>
        <p:spPr>
          <a:xfrm>
            <a:off x="5318383" y="3351350"/>
            <a:ext cx="1555234" cy="923330"/>
          </a:xfrm>
          <a:prstGeom prst="rect">
            <a:avLst/>
          </a:prstGeom>
          <a:noFill/>
        </p:spPr>
        <p:txBody>
          <a:bodyPr wrap="none" lIns="91440" tIns="45720" rIns="91440" bIns="45720">
            <a:spAutoFit/>
          </a:bodyPr>
          <a:lstStyle/>
          <a:p>
            <a:pPr algn="ctr"/>
            <a:r>
              <a:rPr lang="en-US" altLang="zh-TW" sz="5400" b="1" dirty="0">
                <a:ln w="22225">
                  <a:solidFill>
                    <a:schemeClr val="accent2"/>
                  </a:solidFill>
                  <a:prstDash val="solid"/>
                </a:ln>
                <a:solidFill>
                  <a:schemeClr val="accent2">
                    <a:lumMod val="40000"/>
                    <a:lumOff val="60000"/>
                  </a:schemeClr>
                </a:solidFill>
                <a:highlight>
                  <a:srgbClr val="FFFF00"/>
                </a:highlight>
              </a:rPr>
              <a:t>75%</a:t>
            </a:r>
          </a:p>
        </p:txBody>
      </p:sp>
      <p:sp>
        <p:nvSpPr>
          <p:cNvPr id="12" name="矩形 11">
            <a:extLst>
              <a:ext uri="{FF2B5EF4-FFF2-40B4-BE49-F238E27FC236}">
                <a16:creationId xmlns:a16="http://schemas.microsoft.com/office/drawing/2014/main" id="{625CC97E-42FA-3F7D-0CBF-63E2FFC645F0}"/>
              </a:ext>
            </a:extLst>
          </p:cNvPr>
          <p:cNvSpPr/>
          <p:nvPr/>
        </p:nvSpPr>
        <p:spPr>
          <a:xfrm>
            <a:off x="9002879" y="3351350"/>
            <a:ext cx="1555234" cy="923330"/>
          </a:xfrm>
          <a:prstGeom prst="rect">
            <a:avLst/>
          </a:prstGeom>
          <a:noFill/>
        </p:spPr>
        <p:txBody>
          <a:bodyPr wrap="none" lIns="91440" tIns="45720" rIns="91440" bIns="45720">
            <a:spAutoFit/>
          </a:bodyPr>
          <a:lstStyle/>
          <a:p>
            <a:pPr algn="ctr"/>
            <a:r>
              <a:rPr lang="en-US" altLang="zh-TW" sz="5400" b="1" dirty="0">
                <a:ln w="22225">
                  <a:solidFill>
                    <a:schemeClr val="accent2"/>
                  </a:solidFill>
                  <a:prstDash val="solid"/>
                </a:ln>
                <a:solidFill>
                  <a:schemeClr val="accent2">
                    <a:lumMod val="40000"/>
                    <a:lumOff val="60000"/>
                  </a:schemeClr>
                </a:solidFill>
                <a:highlight>
                  <a:srgbClr val="FFFF00"/>
                </a:highlight>
              </a:rPr>
              <a:t>20%</a:t>
            </a:r>
            <a:endParaRPr lang="zh-TW" altLang="en-US" sz="5400" b="1" cap="none" spc="0" dirty="0">
              <a:ln w="22225">
                <a:solidFill>
                  <a:schemeClr val="accent2"/>
                </a:solidFill>
                <a:prstDash val="solid"/>
              </a:ln>
              <a:solidFill>
                <a:schemeClr val="accent2">
                  <a:lumMod val="40000"/>
                  <a:lumOff val="60000"/>
                </a:schemeClr>
              </a:solidFill>
              <a:effectLst/>
              <a:highlight>
                <a:srgbClr val="FFFF00"/>
              </a:highlight>
            </a:endParaRPr>
          </a:p>
        </p:txBody>
      </p:sp>
    </p:spTree>
    <p:extLst>
      <p:ext uri="{BB962C8B-B14F-4D97-AF65-F5344CB8AC3E}">
        <p14:creationId xmlns:p14="http://schemas.microsoft.com/office/powerpoint/2010/main" val="178357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756ED38C-170F-F6A4-3749-B3D14548FB88}"/>
              </a:ext>
            </a:extLst>
          </p:cNvPr>
          <p:cNvPicPr>
            <a:picLocks noGrp="1" noChangeAspect="1"/>
          </p:cNvPicPr>
          <p:nvPr>
            <p:ph sz="half" idx="4294967295"/>
          </p:nvPr>
        </p:nvPicPr>
        <p:blipFill>
          <a:blip r:embed="rId2"/>
          <a:stretch>
            <a:fillRect/>
          </a:stretch>
        </p:blipFill>
        <p:spPr>
          <a:xfrm>
            <a:off x="0" y="-25400"/>
            <a:ext cx="12192000" cy="6883400"/>
          </a:xfrm>
          <a:prstGeom prst="rect">
            <a:avLst/>
          </a:prstGeom>
        </p:spPr>
      </p:pic>
    </p:spTree>
    <p:extLst>
      <p:ext uri="{BB962C8B-B14F-4D97-AF65-F5344CB8AC3E}">
        <p14:creationId xmlns:p14="http://schemas.microsoft.com/office/powerpoint/2010/main" val="24386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4919D0-F177-4BBA-9A0B-DBA69E2ED764}"/>
              </a:ext>
            </a:extLst>
          </p:cNvPr>
          <p:cNvSpPr>
            <a:spLocks noGrp="1"/>
          </p:cNvSpPr>
          <p:nvPr>
            <p:ph type="title" idx="4294967295"/>
          </p:nvPr>
        </p:nvSpPr>
        <p:spPr>
          <a:xfrm>
            <a:off x="1066800" y="259697"/>
            <a:ext cx="10058400" cy="1371600"/>
          </a:xfrm>
        </p:spPr>
        <p:txBody>
          <a:bodyPr rtlCol="0">
            <a:normAutofit/>
          </a:bodyPr>
          <a:lstStyle/>
          <a:p>
            <a:pPr algn="ctr" rtl="0"/>
            <a:r>
              <a:rPr lang="zh-TW" altLang="en-US" sz="5400" b="1" dirty="0">
                <a:latin typeface="微軟正黑體" panose="020B0604030504040204" pitchFamily="34" charset="-120"/>
                <a:ea typeface="微軟正黑體" panose="020B0604030504040204" pitchFamily="34" charset="-120"/>
              </a:rPr>
              <a:t>講座大綱</a:t>
            </a:r>
            <a:endParaRPr lang="zh-tw" sz="5400" b="1" dirty="0">
              <a:latin typeface="微軟正黑體" panose="020B0604030504040204" pitchFamily="34" charset="-120"/>
              <a:ea typeface="微軟正黑體" panose="020B0604030504040204" pitchFamily="34" charset="-120"/>
            </a:endParaRPr>
          </a:p>
        </p:txBody>
      </p:sp>
      <p:graphicFrame>
        <p:nvGraphicFramePr>
          <p:cNvPr id="5" name="內容版面配置區 2">
            <a:extLst>
              <a:ext uri="{FF2B5EF4-FFF2-40B4-BE49-F238E27FC236}">
                <a16:creationId xmlns:a16="http://schemas.microsoft.com/office/drawing/2014/main" id="{91DB1382-7276-49FA-9632-38D558F457E3}"/>
              </a:ext>
            </a:extLst>
          </p:cNvPr>
          <p:cNvGraphicFramePr>
            <a:graphicFrameLocks noGrp="1"/>
          </p:cNvGraphicFramePr>
          <p:nvPr>
            <p:ph idx="4294967295"/>
            <p:extLst>
              <p:ext uri="{D42A27DB-BD31-4B8C-83A1-F6EECF244321}">
                <p14:modId xmlns:p14="http://schemas.microsoft.com/office/powerpoint/2010/main" val="3630885723"/>
              </p:ext>
            </p:extLst>
          </p:nvPr>
        </p:nvGraphicFramePr>
        <p:xfrm>
          <a:off x="562769" y="1928812"/>
          <a:ext cx="11066462"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32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ED6668-FF62-F164-BD87-9D73AFB6661B}"/>
              </a:ext>
            </a:extLst>
          </p:cNvPr>
          <p:cNvSpPr>
            <a:spLocks noGrp="1"/>
          </p:cNvSpPr>
          <p:nvPr>
            <p:ph type="title"/>
          </p:nvPr>
        </p:nvSpPr>
        <p:spPr>
          <a:xfrm>
            <a:off x="703412" y="3563469"/>
            <a:ext cx="5594294" cy="1966367"/>
          </a:xfrm>
        </p:spPr>
        <p:txBody>
          <a:bodyPr>
            <a:noAutofit/>
          </a:bodyPr>
          <a:lstStyle/>
          <a:p>
            <a:r>
              <a:rPr lang="zh-TW" altLang="en-US" sz="6000" b="1" dirty="0">
                <a:latin typeface="微軟正黑體" panose="020B0604030504040204" pitchFamily="34" charset="-120"/>
                <a:ea typeface="微軟正黑體" panose="020B0604030504040204" pitchFamily="34" charset="-120"/>
              </a:rPr>
              <a:t>常見下肢水腫的成因及相關疾病</a:t>
            </a:r>
          </a:p>
        </p:txBody>
      </p:sp>
      <p:pic>
        <p:nvPicPr>
          <p:cNvPr id="4" name="內容版面配置區 3">
            <a:extLst>
              <a:ext uri="{FF2B5EF4-FFF2-40B4-BE49-F238E27FC236}">
                <a16:creationId xmlns:a16="http://schemas.microsoft.com/office/drawing/2014/main" id="{BE51DA96-5893-BAAB-02CB-F85718844E85}"/>
              </a:ext>
            </a:extLst>
          </p:cNvPr>
          <p:cNvPicPr>
            <a:picLocks noGrp="1" noChangeAspect="1"/>
          </p:cNvPicPr>
          <p:nvPr>
            <p:ph sz="quarter" idx="13"/>
          </p:nvPr>
        </p:nvPicPr>
        <p:blipFill>
          <a:blip r:embed="rId2"/>
          <a:stretch>
            <a:fillRect/>
          </a:stretch>
        </p:blipFill>
        <p:spPr>
          <a:xfrm>
            <a:off x="6863615" y="0"/>
            <a:ext cx="4267199" cy="6400800"/>
          </a:xfrm>
          <a:prstGeom prst="rect">
            <a:avLst/>
          </a:prstGeom>
          <a:ln>
            <a:noFill/>
          </a:ln>
          <a:effectLst>
            <a:softEdge rad="112500"/>
          </a:effectLst>
        </p:spPr>
      </p:pic>
    </p:spTree>
    <p:extLst>
      <p:ext uri="{BB962C8B-B14F-4D97-AF65-F5344CB8AC3E}">
        <p14:creationId xmlns:p14="http://schemas.microsoft.com/office/powerpoint/2010/main" val="100482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787C0B6-BC65-1B94-86E6-8E74BDD441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140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A75DA1-1AEE-90FF-B2AD-FB531AC09945}"/>
              </a:ext>
            </a:extLst>
          </p:cNvPr>
          <p:cNvSpPr>
            <a:spLocks noGrp="1"/>
          </p:cNvSpPr>
          <p:nvPr>
            <p:ph type="title"/>
          </p:nvPr>
        </p:nvSpPr>
        <p:spPr>
          <a:xfrm>
            <a:off x="683627" y="163285"/>
            <a:ext cx="10396882" cy="1158140"/>
          </a:xfrm>
        </p:spPr>
        <p:txBody>
          <a:bodyPr/>
          <a:lstStyle/>
          <a:p>
            <a:r>
              <a:rPr lang="zh-TW" altLang="en-US" b="1" dirty="0">
                <a:latin typeface="微軟正黑體" panose="020B0604030504040204" pitchFamily="34" charset="-120"/>
                <a:ea typeface="微軟正黑體" panose="020B0604030504040204" pitchFamily="34" charset="-120"/>
              </a:rPr>
              <a:t>水腫原因</a:t>
            </a:r>
          </a:p>
        </p:txBody>
      </p:sp>
      <p:sp>
        <p:nvSpPr>
          <p:cNvPr id="3" name="內容版面配置區 2">
            <a:extLst>
              <a:ext uri="{FF2B5EF4-FFF2-40B4-BE49-F238E27FC236}">
                <a16:creationId xmlns:a16="http://schemas.microsoft.com/office/drawing/2014/main" id="{51229DEB-3F99-B3D1-A9F5-853935F645CD}"/>
              </a:ext>
            </a:extLst>
          </p:cNvPr>
          <p:cNvSpPr>
            <a:spLocks noGrp="1"/>
          </p:cNvSpPr>
          <p:nvPr>
            <p:ph sz="quarter" idx="13"/>
          </p:nvPr>
        </p:nvSpPr>
        <p:spPr>
          <a:xfrm>
            <a:off x="683627" y="1613453"/>
            <a:ext cx="5088714" cy="3311189"/>
          </a:xfrm>
        </p:spPr>
        <p:txBody>
          <a:bodyPr>
            <a:noAutofit/>
          </a:bodyPr>
          <a:lstStyle/>
          <a:p>
            <a:r>
              <a:rPr lang="zh-TW" altLang="en-US" sz="3600" b="1" dirty="0">
                <a:latin typeface="微軟正黑體" panose="020B0604030504040204" pitchFamily="34" charset="-120"/>
                <a:ea typeface="微軟正黑體" panose="020B0604030504040204" pitchFamily="34" charset="-120"/>
              </a:rPr>
              <a:t>腎臟疾病水腫</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心臟衰竭</a:t>
            </a:r>
          </a:p>
          <a:p>
            <a:r>
              <a:rPr lang="zh-TW" altLang="en-US" sz="3600" b="1" dirty="0">
                <a:latin typeface="微軟正黑體" panose="020B0604030504040204" pitchFamily="34" charset="-120"/>
                <a:ea typeface="微軟正黑體" panose="020B0604030504040204" pitchFamily="34" charset="-120"/>
              </a:rPr>
              <a:t>肝硬化</a:t>
            </a:r>
          </a:p>
          <a:p>
            <a:r>
              <a:rPr lang="zh-TW" altLang="en-US" sz="3600" b="1" dirty="0">
                <a:highlight>
                  <a:srgbClr val="FFFF00"/>
                </a:highlight>
                <a:latin typeface="微軟正黑體" panose="020B0604030504040204" pitchFamily="34" charset="-120"/>
                <a:ea typeface="微軟正黑體" panose="020B0604030504040204" pitchFamily="34" charset="-120"/>
              </a:rPr>
              <a:t>局部水腫</a:t>
            </a:r>
            <a:r>
              <a:rPr lang="en-US" altLang="zh-TW" sz="3600" b="1" dirty="0">
                <a:highlight>
                  <a:srgbClr val="FFFF00"/>
                </a:highlight>
                <a:latin typeface="微軟正黑體" panose="020B0604030504040204" pitchFamily="34" charset="-120"/>
                <a:ea typeface="微軟正黑體" panose="020B0604030504040204" pitchFamily="34" charset="-120"/>
              </a:rPr>
              <a:t>(</a:t>
            </a:r>
            <a:r>
              <a:rPr lang="zh-TW" altLang="en-US" sz="3600" b="1" dirty="0">
                <a:highlight>
                  <a:srgbClr val="FFFF00"/>
                </a:highlight>
                <a:latin typeface="微軟正黑體" panose="020B0604030504040204" pitchFamily="34" charset="-120"/>
                <a:ea typeface="微軟正黑體" panose="020B0604030504040204" pitchFamily="34" charset="-120"/>
              </a:rPr>
              <a:t>久坐</a:t>
            </a:r>
            <a:r>
              <a:rPr lang="zh-TW" altLang="en-US" sz="3600" b="1" dirty="0">
                <a:highlight>
                  <a:srgbClr val="FFFF00"/>
                </a:highlight>
                <a:latin typeface="PMingLiU" panose="02020500000000000000" pitchFamily="18" charset="-120"/>
                <a:ea typeface="PMingLiU" panose="02020500000000000000" pitchFamily="18" charset="-120"/>
              </a:rPr>
              <a:t>、</a:t>
            </a:r>
            <a:r>
              <a:rPr lang="zh-TW" altLang="en-US" sz="3600" b="1" dirty="0">
                <a:highlight>
                  <a:srgbClr val="FFFF00"/>
                </a:highlight>
                <a:latin typeface="微軟正黑體" panose="020B0604030504040204" pitchFamily="34" charset="-120"/>
                <a:ea typeface="微軟正黑體" panose="020B0604030504040204" pitchFamily="34" charset="-120"/>
              </a:rPr>
              <a:t>久站</a:t>
            </a:r>
            <a:r>
              <a:rPr lang="en-US" altLang="zh-TW" sz="3600" b="1" dirty="0">
                <a:highlight>
                  <a:srgbClr val="FFFF00"/>
                </a:highlight>
                <a:latin typeface="微軟正黑體" panose="020B0604030504040204" pitchFamily="34" charset="-120"/>
                <a:ea typeface="微軟正黑體" panose="020B0604030504040204" pitchFamily="34" charset="-120"/>
              </a:rPr>
              <a:t>)</a:t>
            </a:r>
            <a:endParaRPr lang="zh-TW" altLang="en-US" sz="3600" b="1" dirty="0">
              <a:highlight>
                <a:srgbClr val="FFFF00"/>
              </a:highlight>
              <a:latin typeface="微軟正黑體" panose="020B0604030504040204" pitchFamily="34" charset="-120"/>
              <a:ea typeface="微軟正黑體" panose="020B0604030504040204" pitchFamily="34" charset="-120"/>
            </a:endParaRPr>
          </a:p>
          <a:p>
            <a:endParaRPr lang="zh-TW" altLang="en-US" sz="3600" b="1" dirty="0">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CADA814C-0961-7046-8428-944ECF1AD169}"/>
              </a:ext>
            </a:extLst>
          </p:cNvPr>
          <p:cNvSpPr>
            <a:spLocks noGrp="1"/>
          </p:cNvSpPr>
          <p:nvPr>
            <p:ph sz="quarter" idx="14"/>
          </p:nvPr>
        </p:nvSpPr>
        <p:spPr>
          <a:xfrm>
            <a:off x="5772341" y="1613452"/>
            <a:ext cx="5086538" cy="3311189"/>
          </a:xfrm>
        </p:spPr>
        <p:txBody>
          <a:bodyPr>
            <a:normAutofit/>
          </a:bodyPr>
          <a:lstStyle/>
          <a:p>
            <a:pPr marL="228600" marR="0" lvl="0" indent="-228600" algn="l" defTabSz="914400" rtl="0" eaLnBrk="1" fontAlgn="auto" latinLnBrk="0" hangingPunct="1">
              <a:lnSpc>
                <a:spcPct val="120000"/>
              </a:lnSpc>
              <a:spcBef>
                <a:spcPts val="1000"/>
              </a:spcBef>
              <a:spcAft>
                <a:spcPts val="0"/>
              </a:spcAft>
              <a:buClr>
                <a:srgbClr val="346492">
                  <a:lumMod val="60000"/>
                  <a:lumOff val="40000"/>
                </a:srgbClr>
              </a:buClr>
              <a:buSzPct val="160000"/>
              <a:buFont typeface="Arial" panose="020B0604020202020204" pitchFamily="34" charset="0"/>
              <a:buChar char="•"/>
              <a:tabLst/>
              <a:defRPr/>
            </a:pPr>
            <a:r>
              <a:rPr kumimoji="0" lang="zh-TW" altLang="en-US" sz="3600" b="1" i="0" u="none" strike="noStrike" kern="1200" cap="all"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淋巴水腫</a:t>
            </a:r>
          </a:p>
          <a:p>
            <a:pPr marL="228600" marR="0" lvl="0" indent="-228600" algn="l" defTabSz="914400" rtl="0" eaLnBrk="1" fontAlgn="auto" latinLnBrk="0" hangingPunct="1">
              <a:lnSpc>
                <a:spcPct val="120000"/>
              </a:lnSpc>
              <a:spcBef>
                <a:spcPts val="1000"/>
              </a:spcBef>
              <a:spcAft>
                <a:spcPts val="0"/>
              </a:spcAft>
              <a:buClr>
                <a:srgbClr val="346492">
                  <a:lumMod val="60000"/>
                  <a:lumOff val="40000"/>
                </a:srgbClr>
              </a:buClr>
              <a:buSzPct val="160000"/>
              <a:buFont typeface="Arial" panose="020B0604020202020204" pitchFamily="34" charset="0"/>
              <a:buChar char="•"/>
              <a:tabLst/>
              <a:defRPr/>
            </a:pPr>
            <a:r>
              <a:rPr kumimoji="0" lang="zh-TW" altLang="en-US" sz="3600" b="1" i="0" u="none" strike="noStrike" kern="1200" cap="all"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荷爾蒙</a:t>
            </a:r>
            <a:endParaRPr kumimoji="0" lang="en-US" altLang="zh-TW" sz="3600" b="1" i="0" u="none" strike="noStrike" kern="1200" cap="all"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28600" marR="0" lvl="0" indent="-228600" algn="l" defTabSz="914400" rtl="0" eaLnBrk="1" fontAlgn="auto" latinLnBrk="0" hangingPunct="1">
              <a:lnSpc>
                <a:spcPct val="120000"/>
              </a:lnSpc>
              <a:spcBef>
                <a:spcPts val="1000"/>
              </a:spcBef>
              <a:spcAft>
                <a:spcPts val="0"/>
              </a:spcAft>
              <a:buClr>
                <a:srgbClr val="346492">
                  <a:lumMod val="60000"/>
                  <a:lumOff val="40000"/>
                </a:srgbClr>
              </a:buClr>
              <a:buSzPct val="160000"/>
              <a:buFont typeface="Arial" panose="020B0604020202020204" pitchFamily="34" charset="0"/>
              <a:buChar char="•"/>
              <a:tabLst/>
              <a:defRPr/>
            </a:pPr>
            <a:r>
              <a:rPr kumimoji="0" lang="zh-TW" altLang="en-US" sz="3600" b="1" i="0" u="none" strike="noStrike" kern="1200" cap="all"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藥物</a:t>
            </a:r>
          </a:p>
          <a:p>
            <a:pPr marL="228600" marR="0" lvl="0" indent="-228600" algn="l" defTabSz="914400" rtl="0" eaLnBrk="1" fontAlgn="auto" latinLnBrk="0" hangingPunct="1">
              <a:lnSpc>
                <a:spcPct val="120000"/>
              </a:lnSpc>
              <a:spcBef>
                <a:spcPts val="1000"/>
              </a:spcBef>
              <a:spcAft>
                <a:spcPts val="0"/>
              </a:spcAft>
              <a:buClr>
                <a:srgbClr val="346492">
                  <a:lumMod val="60000"/>
                  <a:lumOff val="40000"/>
                </a:srgbClr>
              </a:buClr>
              <a:buSzPct val="160000"/>
              <a:buFont typeface="Arial" panose="020B0604020202020204" pitchFamily="34" charset="0"/>
              <a:buChar char="•"/>
              <a:tabLst/>
              <a:defRPr/>
            </a:pPr>
            <a:r>
              <a:rPr kumimoji="0" lang="zh-TW" altLang="en-US" sz="3600" b="1" i="0" u="none" strike="noStrike" kern="1200" cap="all"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體質性水腫</a:t>
            </a:r>
            <a:endParaRPr lang="zh-TW" altLang="en-US" sz="3600" dirty="0"/>
          </a:p>
        </p:txBody>
      </p:sp>
      <p:pic>
        <p:nvPicPr>
          <p:cNvPr id="7" name="圖片 6">
            <a:extLst>
              <a:ext uri="{FF2B5EF4-FFF2-40B4-BE49-F238E27FC236}">
                <a16:creationId xmlns:a16="http://schemas.microsoft.com/office/drawing/2014/main" id="{83F1BF17-00B7-BBC8-098F-4433DB35E043}"/>
              </a:ext>
            </a:extLst>
          </p:cNvPr>
          <p:cNvPicPr>
            <a:picLocks noChangeAspect="1"/>
          </p:cNvPicPr>
          <p:nvPr/>
        </p:nvPicPr>
        <p:blipFill>
          <a:blip r:embed="rId3"/>
          <a:stretch>
            <a:fillRect/>
          </a:stretch>
        </p:blipFill>
        <p:spPr>
          <a:xfrm>
            <a:off x="9012101" y="1704167"/>
            <a:ext cx="2657385" cy="3890716"/>
          </a:xfrm>
          <a:prstGeom prst="rect">
            <a:avLst/>
          </a:prstGeom>
          <a:ln>
            <a:noFill/>
          </a:ln>
          <a:effectLst>
            <a:softEdge rad="112500"/>
          </a:effectLst>
        </p:spPr>
      </p:pic>
    </p:spTree>
    <p:extLst>
      <p:ext uri="{BB962C8B-B14F-4D97-AF65-F5344CB8AC3E}">
        <p14:creationId xmlns:p14="http://schemas.microsoft.com/office/powerpoint/2010/main" val="36838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A75DA1-1AEE-90FF-B2AD-FB531AC09945}"/>
              </a:ext>
            </a:extLst>
          </p:cNvPr>
          <p:cNvSpPr>
            <a:spLocks noGrp="1"/>
          </p:cNvSpPr>
          <p:nvPr>
            <p:ph type="title"/>
          </p:nvPr>
        </p:nvSpPr>
        <p:spPr>
          <a:xfrm>
            <a:off x="683627" y="163285"/>
            <a:ext cx="10396882" cy="1158140"/>
          </a:xfrm>
        </p:spPr>
        <p:txBody>
          <a:bodyPr/>
          <a:lstStyle/>
          <a:p>
            <a:r>
              <a:rPr lang="zh-TW" altLang="en-US" b="1" dirty="0">
                <a:latin typeface="微軟正黑體" panose="020B0604030504040204" pitchFamily="34" charset="-120"/>
                <a:ea typeface="微軟正黑體" panose="020B0604030504040204" pitchFamily="34" charset="-120"/>
              </a:rPr>
              <a:t>靜脈曲張</a:t>
            </a:r>
          </a:p>
        </p:txBody>
      </p:sp>
      <p:sp>
        <p:nvSpPr>
          <p:cNvPr id="3" name="內容版面配置區 2">
            <a:extLst>
              <a:ext uri="{FF2B5EF4-FFF2-40B4-BE49-F238E27FC236}">
                <a16:creationId xmlns:a16="http://schemas.microsoft.com/office/drawing/2014/main" id="{51229DEB-3F99-B3D1-A9F5-853935F645CD}"/>
              </a:ext>
            </a:extLst>
          </p:cNvPr>
          <p:cNvSpPr>
            <a:spLocks noGrp="1"/>
          </p:cNvSpPr>
          <p:nvPr>
            <p:ph sz="quarter" idx="13"/>
          </p:nvPr>
        </p:nvSpPr>
        <p:spPr>
          <a:xfrm>
            <a:off x="683627" y="1613453"/>
            <a:ext cx="5088714" cy="3311189"/>
          </a:xfrm>
        </p:spPr>
        <p:txBody>
          <a:bodyPr>
            <a:noAutofit/>
          </a:bodyPr>
          <a:lstStyle/>
          <a:p>
            <a:endParaRPr lang="en-US" altLang="zh-TW" sz="3200" b="1" dirty="0">
              <a:latin typeface="微軟正黑體" panose="020B0604030504040204" pitchFamily="34" charset="-120"/>
              <a:ea typeface="微軟正黑體" panose="020B0604030504040204" pitchFamily="34" charset="-120"/>
            </a:endParaRPr>
          </a:p>
          <a:p>
            <a:endParaRPr lang="zh-TW" altLang="en-US" sz="3200" b="1" dirty="0">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CADA814C-0961-7046-8428-944ECF1AD169}"/>
              </a:ext>
            </a:extLst>
          </p:cNvPr>
          <p:cNvSpPr>
            <a:spLocks noGrp="1"/>
          </p:cNvSpPr>
          <p:nvPr>
            <p:ph sz="quarter" idx="14"/>
          </p:nvPr>
        </p:nvSpPr>
        <p:spPr>
          <a:xfrm>
            <a:off x="683627" y="1267555"/>
            <a:ext cx="4294773" cy="4322890"/>
          </a:xfrm>
        </p:spPr>
        <p:txBody>
          <a:bodyPr>
            <a:noAutofit/>
          </a:bodyPr>
          <a:lstStyle/>
          <a:p>
            <a:pPr marL="0" indent="0" algn="l" fontAlgn="base">
              <a:buNone/>
            </a:pPr>
            <a:r>
              <a:rPr lang="zh-TW" altLang="en-US" sz="2400" dirty="0">
                <a:latin typeface="微軟正黑體" panose="020B0604030504040204" pitchFamily="34" charset="-120"/>
                <a:ea typeface="微軟正黑體" panose="020B0604030504040204" pitchFamily="34" charset="-120"/>
              </a:rPr>
              <a:t>靜脈曲張又稱</a:t>
            </a:r>
            <a:r>
              <a:rPr lang="zh-TW" altLang="en-US" sz="2400" b="1" dirty="0">
                <a:highlight>
                  <a:srgbClr val="FFFF00"/>
                </a:highlight>
                <a:latin typeface="微軟正黑體" panose="020B0604030504040204" pitchFamily="34" charset="-120"/>
                <a:ea typeface="微軟正黑體" panose="020B0604030504040204" pitchFamily="34" charset="-120"/>
              </a:rPr>
              <a:t>靜脈瘤、浮腳筋</a:t>
            </a:r>
            <a:r>
              <a:rPr lang="zh-TW" altLang="en-US" sz="2400" dirty="0">
                <a:latin typeface="微軟正黑體" panose="020B0604030504040204" pitchFamily="34" charset="-120"/>
                <a:ea typeface="微軟正黑體" panose="020B0604030504040204" pitchFamily="34" charset="-120"/>
              </a:rPr>
              <a:t>，會發生在下肢、食道、直腸等部位，其中以下肢靜脈曲張的情況最為常見。</a:t>
            </a:r>
            <a:endParaRPr lang="en-US" altLang="zh-TW" sz="2400" dirty="0">
              <a:latin typeface="微軟正黑體" panose="020B0604030504040204" pitchFamily="34" charset="-120"/>
              <a:ea typeface="微軟正黑體" panose="020B0604030504040204" pitchFamily="34" charset="-120"/>
            </a:endParaRPr>
          </a:p>
          <a:p>
            <a:pPr marL="0" indent="0" algn="l" fontAlgn="base">
              <a:buNone/>
            </a:pPr>
            <a:r>
              <a:rPr lang="zh-TW" altLang="en-US" sz="2400" dirty="0">
                <a:latin typeface="微軟正黑體" panose="020B0604030504040204" pitchFamily="34" charset="-120"/>
                <a:ea typeface="微軟正黑體" panose="020B0604030504040204" pitchFamily="34" charset="-120"/>
              </a:rPr>
              <a:t>根據天主教聖馬爾定醫院的衛教資料，台灣約有</a:t>
            </a:r>
            <a:r>
              <a:rPr lang="en-US" altLang="zh-TW" sz="2400" b="1" dirty="0">
                <a:highlight>
                  <a:srgbClr val="FFFF00"/>
                </a:highlight>
                <a:latin typeface="微軟正黑體" panose="020B0604030504040204" pitchFamily="34" charset="-120"/>
                <a:ea typeface="微軟正黑體" panose="020B0604030504040204" pitchFamily="34" charset="-120"/>
              </a:rPr>
              <a:t>40~45</a:t>
            </a:r>
            <a:r>
              <a:rPr lang="zh-TW" altLang="en-US" sz="2400" b="1" dirty="0">
                <a:highlight>
                  <a:srgbClr val="FFFF00"/>
                </a:highlight>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的人一生內會有下肢靜脈曲張的問題，其中女性佔約</a:t>
            </a:r>
            <a:r>
              <a:rPr lang="en-US" altLang="zh-TW" sz="2400" dirty="0">
                <a:latin typeface="微軟正黑體" panose="020B0604030504040204" pitchFamily="34" charset="-120"/>
                <a:ea typeface="微軟正黑體" panose="020B0604030504040204" pitchFamily="34" charset="-120"/>
              </a:rPr>
              <a:t>70</a:t>
            </a:r>
            <a:r>
              <a:rPr lang="zh-TW" altLang="en-US" sz="2400" dirty="0">
                <a:latin typeface="微軟正黑體" panose="020B0604030504040204" pitchFamily="34" charset="-120"/>
                <a:ea typeface="微軟正黑體" panose="020B0604030504040204" pitchFamily="34" charset="-120"/>
              </a:rPr>
              <a:t>％，男性佔約</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a:t>
            </a:r>
          </a:p>
        </p:txBody>
      </p:sp>
      <p:pic>
        <p:nvPicPr>
          <p:cNvPr id="8" name="圖片 7">
            <a:extLst>
              <a:ext uri="{FF2B5EF4-FFF2-40B4-BE49-F238E27FC236}">
                <a16:creationId xmlns:a16="http://schemas.microsoft.com/office/drawing/2014/main" id="{38CE7CB9-CC18-1924-5792-058B5557843F}"/>
              </a:ext>
            </a:extLst>
          </p:cNvPr>
          <p:cNvPicPr>
            <a:picLocks noChangeAspect="1"/>
          </p:cNvPicPr>
          <p:nvPr/>
        </p:nvPicPr>
        <p:blipFill>
          <a:blip r:embed="rId3"/>
          <a:stretch>
            <a:fillRect/>
          </a:stretch>
        </p:blipFill>
        <p:spPr>
          <a:xfrm>
            <a:off x="4978400" y="1467438"/>
            <a:ext cx="6431197" cy="3603217"/>
          </a:xfrm>
          <a:prstGeom prst="rect">
            <a:avLst/>
          </a:prstGeom>
          <a:ln>
            <a:noFill/>
          </a:ln>
          <a:effectLst>
            <a:softEdge rad="112500"/>
          </a:effectLst>
        </p:spPr>
      </p:pic>
    </p:spTree>
    <p:extLst>
      <p:ext uri="{BB962C8B-B14F-4D97-AF65-F5344CB8AC3E}">
        <p14:creationId xmlns:p14="http://schemas.microsoft.com/office/powerpoint/2010/main" val="27107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TM04033927[[fn=主要賽事]]</Template>
  <TotalTime>366</TotalTime>
  <Words>1297</Words>
  <Application>Microsoft Office PowerPoint</Application>
  <PresentationFormat>寬螢幕</PresentationFormat>
  <Paragraphs>110</Paragraphs>
  <Slides>22</Slides>
  <Notes>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微軟正黑體</vt:lpstr>
      <vt:lpstr>PMingLiU</vt:lpstr>
      <vt:lpstr>Arial</vt:lpstr>
      <vt:lpstr>Calibri</vt:lpstr>
      <vt:lpstr>Impact</vt:lpstr>
      <vt:lpstr>MS Shell Dlg 2</vt:lpstr>
      <vt:lpstr>Wingdings</vt:lpstr>
      <vt:lpstr>Wingdings 3</vt:lpstr>
      <vt:lpstr>主要賽事</vt:lpstr>
      <vt:lpstr>久坐、久站 下肢水腫改善</vt:lpstr>
      <vt:lpstr>蔡婉盈 職能治療師</vt:lpstr>
      <vt:lpstr>PowerPoint 簡報</vt:lpstr>
      <vt:lpstr>PowerPoint 簡報</vt:lpstr>
      <vt:lpstr>講座大綱</vt:lpstr>
      <vt:lpstr>常見下肢水腫的成因及相關疾病</vt:lpstr>
      <vt:lpstr>PowerPoint 簡報</vt:lpstr>
      <vt:lpstr>水腫原因</vt:lpstr>
      <vt:lpstr>靜脈曲張</vt:lpstr>
      <vt:lpstr>可能造成靜脈曲張的因素</vt:lpstr>
      <vt:lpstr>靜脈曲張常見症狀</vt:lpstr>
      <vt:lpstr>日常如何保健</vt:lpstr>
      <vt:lpstr>靜脈曲張預防及改善方法</vt:lpstr>
      <vt:lpstr>靜脈曲張預防及改善方法</vt:lpstr>
      <vt:lpstr>簡單改善 下肢水腫的運動</vt:lpstr>
      <vt:lpstr>PowerPoint 簡報</vt:lpstr>
      <vt:lpstr>踮腳尖維持好體態</vt:lpstr>
      <vt:lpstr>坐姿踮腳尖＋翹腳板</vt:lpstr>
      <vt:lpstr>站姿踮腳尖＋翹腳板</vt:lpstr>
      <vt:lpstr>感謝聆聽</vt:lpstr>
      <vt:lpstr>參考資料及圖片來源</vt:lpstr>
      <vt:lpstr>健康講座滿意度回饋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下肢水腫</dc:title>
  <dc:creator>婉盈 蔡</dc:creator>
  <cp:lastModifiedBy>婉盈 蔡</cp:lastModifiedBy>
  <cp:revision>57</cp:revision>
  <dcterms:created xsi:type="dcterms:W3CDTF">2023-10-26T02:48:12Z</dcterms:created>
  <dcterms:modified xsi:type="dcterms:W3CDTF">2025-06-23T02:36:17Z</dcterms:modified>
</cp:coreProperties>
</file>